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0"/>
  </p:notesMasterIdLst>
  <p:handoutMasterIdLst>
    <p:handoutMasterId r:id="rId31"/>
  </p:handoutMasterIdLst>
  <p:sldIdLst>
    <p:sldId id="361" r:id="rId2"/>
    <p:sldId id="476" r:id="rId3"/>
    <p:sldId id="477" r:id="rId4"/>
    <p:sldId id="474" r:id="rId5"/>
    <p:sldId id="441" r:id="rId6"/>
    <p:sldId id="461" r:id="rId7"/>
    <p:sldId id="462" r:id="rId8"/>
    <p:sldId id="478" r:id="rId9"/>
    <p:sldId id="479" r:id="rId10"/>
    <p:sldId id="472" r:id="rId11"/>
    <p:sldId id="480" r:id="rId12"/>
    <p:sldId id="481" r:id="rId13"/>
    <p:sldId id="482" r:id="rId14"/>
    <p:sldId id="483" r:id="rId15"/>
    <p:sldId id="484" r:id="rId16"/>
    <p:sldId id="485" r:id="rId17"/>
    <p:sldId id="447" r:id="rId18"/>
    <p:sldId id="486" r:id="rId19"/>
    <p:sldId id="492" r:id="rId20"/>
    <p:sldId id="487" r:id="rId21"/>
    <p:sldId id="488" r:id="rId22"/>
    <p:sldId id="491" r:id="rId23"/>
    <p:sldId id="489" r:id="rId24"/>
    <p:sldId id="495" r:id="rId25"/>
    <p:sldId id="494" r:id="rId26"/>
    <p:sldId id="499" r:id="rId27"/>
    <p:sldId id="500" r:id="rId28"/>
    <p:sldId id="421" r:id="rId29"/>
  </p:sldIdLst>
  <p:sldSz cx="12192000" cy="6858000"/>
  <p:notesSz cx="9942513" cy="676116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6" userDrawn="1">
          <p15:clr>
            <a:srgbClr val="A4A3A4"/>
          </p15:clr>
        </p15:guide>
        <p15:guide id="2" orient="horz" pos="2290" userDrawn="1">
          <p15:clr>
            <a:srgbClr val="A4A3A4"/>
          </p15:clr>
        </p15:guide>
        <p15:guide id="3" orient="horz" pos="1822" userDrawn="1">
          <p15:clr>
            <a:srgbClr val="A4A3A4"/>
          </p15:clr>
        </p15:guide>
        <p15:guide id="4" pos="893" userDrawn="1">
          <p15:clr>
            <a:srgbClr val="A4A3A4"/>
          </p15:clr>
        </p15:guide>
        <p15:guide id="5" pos="6815" userDrawn="1">
          <p15:clr>
            <a:srgbClr val="A4A3A4"/>
          </p15:clr>
        </p15:guide>
        <p15:guide id="6" orient="horz" pos="3248" userDrawn="1">
          <p15:clr>
            <a:srgbClr val="A4A3A4"/>
          </p15:clr>
        </p15:guide>
        <p15:guide id="7" orient="horz" pos="246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用户" initials="W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90000"/>
    <a:srgbClr val="A40000"/>
    <a:srgbClr val="0060A8"/>
    <a:srgbClr val="19C3FF"/>
    <a:srgbClr val="D9D9D9"/>
    <a:srgbClr val="736B41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8" autoAdjust="0"/>
    <p:restoredTop sz="94780" autoAdjust="0"/>
  </p:normalViewPr>
  <p:slideViewPr>
    <p:cSldViewPr>
      <p:cViewPr varScale="1">
        <p:scale>
          <a:sx n="63" d="100"/>
          <a:sy n="63" d="100"/>
        </p:scale>
        <p:origin x="852" y="48"/>
      </p:cViewPr>
      <p:guideLst>
        <p:guide orient="horz" pos="1316"/>
        <p:guide orient="horz" pos="2290"/>
        <p:guide orient="horz" pos="1822"/>
        <p:guide pos="893"/>
        <p:guide pos="6815"/>
        <p:guide orient="horz" pos="3248"/>
        <p:guide orient="horz" pos="24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1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页眉占位符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8316" cy="337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875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32608" y="1"/>
            <a:ext cx="4308316" cy="337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fld id="{388F17B0-3309-4C63-8E7D-A4DDC09C8E3C}" type="datetimeFigureOut">
              <a:rPr lang="zh-CN" altLang="en-US"/>
              <a:pPr/>
              <a:t>2020/7/6</a:t>
            </a:fld>
            <a:endParaRPr lang="zh-CN" altLang="en-US"/>
          </a:p>
        </p:txBody>
      </p:sp>
      <p:sp>
        <p:nvSpPr>
          <p:cNvPr id="104875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21685"/>
            <a:ext cx="4308316" cy="337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875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32608" y="6421685"/>
            <a:ext cx="4308316" cy="337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fld id="{00AB2822-A507-422B-A590-F7389FF7AB9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741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316" cy="3394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47" name="日期占位符 2"/>
          <p:cNvSpPr>
            <a:spLocks noGrp="1"/>
          </p:cNvSpPr>
          <p:nvPr>
            <p:ph type="dt" idx="1"/>
          </p:nvPr>
        </p:nvSpPr>
        <p:spPr>
          <a:xfrm>
            <a:off x="5631017" y="0"/>
            <a:ext cx="4309907" cy="3394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DB8E7-8858-4544-8D86-2B3E9722B41B}" type="datetimeFigureOut">
              <a:rPr lang="zh-CN" altLang="en-US" smtClean="0"/>
              <a:pPr/>
              <a:t>2020/7/6</a:t>
            </a:fld>
            <a:endParaRPr lang="zh-CN" altLang="en-US"/>
          </a:p>
        </p:txBody>
      </p:sp>
      <p:sp>
        <p:nvSpPr>
          <p:cNvPr id="1048748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44813" y="844550"/>
            <a:ext cx="4052887" cy="2281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749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3616" y="3254265"/>
            <a:ext cx="7955282" cy="26621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50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21684"/>
            <a:ext cx="4308316" cy="3394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51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31017" y="6421684"/>
            <a:ext cx="4309907" cy="3394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156DA-DD8E-48DE-AF6D-BA8131864E5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806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AFAE-2385-4346-801C-89742442BD1F}" type="datetimeFigureOut">
              <a:rPr lang="zh-CN" altLang="en-US"/>
              <a:pPr/>
              <a:t>2020/7/6</a:t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B4B1-1D55-4DC7-8C0E-46B054188E7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19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1048720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72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D71A-FC92-492C-9E9C-97E7C3019BFE}" type="datetimeFigureOut">
              <a:rPr lang="zh-CN" altLang="en-US"/>
              <a:pPr/>
              <a:t>2020/7/6</a:t>
            </a:fld>
            <a:endParaRPr lang="zh-CN" altLang="en-US"/>
          </a:p>
        </p:txBody>
      </p:sp>
      <p:sp>
        <p:nvSpPr>
          <p:cNvPr id="104872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BE83A-ED1B-4487-A51F-F99EB27153E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0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17BD-1199-48F7-BF07-49AD9B159F46}" type="datetimeFigureOut">
              <a:rPr lang="zh-CN" altLang="en-US"/>
              <a:pPr/>
              <a:t>2020/7/6</a:t>
            </a:fld>
            <a:endParaRPr lang="zh-CN" altLang="en-US"/>
          </a:p>
        </p:txBody>
      </p:sp>
      <p:sp>
        <p:nvSpPr>
          <p:cNvPr id="10487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0A2F0-1828-423C-8683-9E38DBCC4B7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0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0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294D-C506-494F-9FD9-4159183EDA88}" type="datetimeFigureOut">
              <a:rPr lang="zh-CN" altLang="en-US"/>
              <a:pPr/>
              <a:t>2020/7/6</a:t>
            </a:fld>
            <a:endParaRPr lang="zh-CN" altLang="en-US"/>
          </a:p>
        </p:txBody>
      </p:sp>
      <p:sp>
        <p:nvSpPr>
          <p:cNvPr id="104870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DA4F2-415D-4BB4-BAB2-3795C1747ED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0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0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DF85-3431-4932-9451-BCA50CA1A66F}" type="datetimeFigureOut">
              <a:rPr lang="zh-CN" altLang="en-US"/>
              <a:pPr/>
              <a:t>2020/7/6</a:t>
            </a:fld>
            <a:endParaRPr lang="zh-CN" altLang="en-US"/>
          </a:p>
        </p:txBody>
      </p:sp>
      <p:sp>
        <p:nvSpPr>
          <p:cNvPr id="104860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CF66-6342-4C65-94A5-858D06D0C62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25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7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91F1-2267-4B47-9F2B-C6C27C7D2BF8}" type="datetimeFigureOut">
              <a:rPr lang="zh-CN" altLang="en-US"/>
              <a:pPr/>
              <a:t>2020/7/6</a:t>
            </a:fld>
            <a:endParaRPr lang="zh-CN" altLang="en-US"/>
          </a:p>
        </p:txBody>
      </p:sp>
      <p:sp>
        <p:nvSpPr>
          <p:cNvPr id="10487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F3D7-4429-490D-ABE4-72EEB3B67A0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30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31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3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3E7D-DDE1-43AA-8109-8B5290B06CCB}" type="datetimeFigureOut">
              <a:rPr lang="zh-CN" altLang="en-US"/>
              <a:pPr/>
              <a:t>2020/7/6</a:t>
            </a:fld>
            <a:endParaRPr lang="zh-CN" altLang="en-US"/>
          </a:p>
        </p:txBody>
      </p:sp>
      <p:sp>
        <p:nvSpPr>
          <p:cNvPr id="104873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C240-DEC3-48D2-8019-FB95E5CFE8B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36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737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3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739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4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FFA0-EE7E-4E85-9B3E-E2266CA9CAE2}" type="datetimeFigureOut">
              <a:rPr lang="zh-CN" altLang="en-US"/>
              <a:pPr/>
              <a:t>2020/7/6</a:t>
            </a:fld>
            <a:endParaRPr lang="zh-CN" altLang="en-US"/>
          </a:p>
        </p:txBody>
      </p:sp>
      <p:sp>
        <p:nvSpPr>
          <p:cNvPr id="104874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DAD47-9755-42DB-9B7C-BC66C7FBBB2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9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CDD0-778B-403B-AFB8-888C6C047CD4}" type="datetimeFigureOut">
              <a:rPr lang="zh-CN" altLang="en-US"/>
              <a:pPr/>
              <a:t>2020/7/6</a:t>
            </a:fld>
            <a:endParaRPr lang="zh-CN" altLang="en-US"/>
          </a:p>
        </p:txBody>
      </p:sp>
      <p:sp>
        <p:nvSpPr>
          <p:cNvPr id="104870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A653-03FB-4297-8CDD-75B12FCD67C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52F0E-803A-40A9-9453-9524C37BEFB2}" type="datetimeFigureOut">
              <a:rPr lang="zh-CN" altLang="en-US"/>
              <a:pPr/>
              <a:t>2020/7/6</a:t>
            </a:fld>
            <a:endParaRPr lang="zh-CN" altLang="en-US"/>
          </a:p>
        </p:txBody>
      </p:sp>
      <p:sp>
        <p:nvSpPr>
          <p:cNvPr id="104858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A5887-31E0-46E7-931A-4719C884BF6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DFBA-DB1D-459B-97BC-8569552F3BA9}" type="datetimeFigureOut">
              <a:rPr lang="zh-CN" altLang="en-US"/>
              <a:pPr/>
              <a:t>2020/7/6</a:t>
            </a:fld>
            <a:endParaRPr lang="zh-CN" altLang="en-US"/>
          </a:p>
        </p:txBody>
      </p:sp>
      <p:sp>
        <p:nvSpPr>
          <p:cNvPr id="104874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22BD3-A0D8-4CF5-BC23-DED7845160C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1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1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71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784D-7AD8-4872-8E8C-615B9227AD80}" type="datetimeFigureOut">
              <a:rPr lang="zh-CN" altLang="en-US"/>
              <a:pPr/>
              <a:t>2020/7/6</a:t>
            </a:fld>
            <a:endParaRPr lang="zh-CN" altLang="en-US"/>
          </a:p>
        </p:txBody>
      </p:sp>
      <p:sp>
        <p:nvSpPr>
          <p:cNvPr id="104871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E1DCC-96F2-4C94-9ED7-A9BED3EBA5F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126B806C-C1D2-444C-B03B-ACE910E6254F}" type="datetimeFigureOut">
              <a:rPr lang="zh-CN" altLang="en-US"/>
              <a:pPr/>
              <a:t>2020/7/6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0C7F50D3-CA33-456A-9100-C983F6607A4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 spd="med">
    <p:cover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com.cn/downloa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com.cn/downloa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extBox 7"/>
          <p:cNvSpPr txBox="1">
            <a:spLocks noChangeArrowheads="1"/>
          </p:cNvSpPr>
          <p:nvPr/>
        </p:nvSpPr>
        <p:spPr bwMode="auto">
          <a:xfrm>
            <a:off x="0" y="1196752"/>
            <a:ext cx="12192000" cy="50483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387" tIns="45695" rIns="91387" bIns="45695">
            <a:spAutoFit/>
          </a:bodyPr>
          <a:lstStyle/>
          <a:p>
            <a:pPr algn="ctr" eaLnBrk="1" latinLnBrk="0" hangingPunct="1">
              <a:lnSpc>
                <a:spcPct val="150000"/>
              </a:lnSpc>
            </a:pPr>
            <a:r>
              <a:rPr lang="ja-JP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同济大学研究生</a:t>
            </a:r>
            <a:r>
              <a:rPr lang="zh-CN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网络远程</a:t>
            </a:r>
            <a:r>
              <a:rPr lang="ja-JP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复试</a:t>
            </a:r>
            <a:endParaRPr lang="en-US" altLang="ja-JP" sz="4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latinLnBrk="0" hangingPunct="1">
              <a:lnSpc>
                <a:spcPct val="15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ZOOM</a:t>
            </a:r>
            <a:r>
              <a:rPr lang="zh-CN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平台简明使用说明</a:t>
            </a:r>
            <a:endParaRPr lang="en-US" altLang="zh-CN" sz="4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latinLnBrk="0" hangingPunct="1">
              <a:lnSpc>
                <a:spcPct val="150000"/>
              </a:lnSpc>
            </a:pPr>
            <a:r>
              <a:rPr lang="zh-CN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（考生版）</a:t>
            </a:r>
            <a:endParaRPr lang="en-US" altLang="zh-CN" sz="4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latinLnBrk="0" hangingPunct="1">
              <a:lnSpc>
                <a:spcPct val="150000"/>
              </a:lnSpc>
            </a:pP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latinLnBrk="0" hangingPunct="1"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同济大学信息化办公室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研究生院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latinLnBrk="0" hangingPunct="1">
              <a:lnSpc>
                <a:spcPct val="150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2020.07</a:t>
            </a:r>
          </a:p>
        </p:txBody>
      </p:sp>
      <p:pic>
        <p:nvPicPr>
          <p:cNvPr id="2097152" name="Picture 26"/>
          <p:cNvPicPr>
            <a:picLocks noChangeAspect="1" noChangeArrowheads="1"/>
          </p:cNvPicPr>
          <p:nvPr/>
        </p:nvPicPr>
        <p:blipFill>
          <a:blip r:embed="rId2" cstate="screen"/>
          <a:srcRect r="13124" b="13124"/>
          <a:stretch>
            <a:fillRect/>
          </a:stretch>
        </p:blipFill>
        <p:spPr bwMode="auto">
          <a:xfrm>
            <a:off x="10646890" y="5312891"/>
            <a:ext cx="1545110" cy="1545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3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0000" y="180000"/>
            <a:ext cx="1530528" cy="1878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4" name="Picture 23"/>
          <p:cNvPicPr>
            <a:picLocks noChangeAspect="1" noChangeArrowheads="1"/>
          </p:cNvPicPr>
          <p:nvPr/>
        </p:nvPicPr>
        <p:blipFill>
          <a:blip r:embed="rId4" cstate="screen"/>
          <a:srcRect b="9717"/>
          <a:stretch>
            <a:fillRect/>
          </a:stretch>
        </p:blipFill>
        <p:spPr bwMode="auto">
          <a:xfrm>
            <a:off x="1800000" y="180000"/>
            <a:ext cx="1958673" cy="757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502000" y="0"/>
            <a:ext cx="682470" cy="8378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669C9824-1926-4B0F-ABD4-2AD4808223AF}"/>
              </a:ext>
            </a:extLst>
          </p:cNvPr>
          <p:cNvSpPr txBox="1"/>
          <p:nvPr/>
        </p:nvSpPr>
        <p:spPr>
          <a:xfrm>
            <a:off x="0" y="180000"/>
            <a:ext cx="12192000" cy="648072"/>
          </a:xfrm>
          <a:prstGeom prst="rect">
            <a:avLst/>
          </a:prstGeom>
          <a:noFill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360000" algn="l"/>
            <a:r>
              <a:rPr lang="zh-CN" altLang="en-US" sz="3200" b="1" dirty="0">
                <a:solidFill>
                  <a:srgbClr val="C00000"/>
                </a:solidFill>
              </a:rPr>
              <a:t>二、进入考场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9174" y="884945"/>
            <a:ext cx="11665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+mn-ea"/>
                <a:ea typeface="+mn-ea"/>
              </a:rPr>
              <a:t>打开</a:t>
            </a:r>
            <a:r>
              <a:rPr lang="en-US" altLang="zh-CN" sz="2400" dirty="0">
                <a:latin typeface="+mn-ea"/>
                <a:ea typeface="+mn-ea"/>
              </a:rPr>
              <a:t>Zoom</a:t>
            </a:r>
            <a:r>
              <a:rPr lang="zh-CN" altLang="en-US" sz="2400" dirty="0">
                <a:latin typeface="+mn-ea"/>
                <a:ea typeface="+mn-ea"/>
              </a:rPr>
              <a:t>软件并加入会议</a:t>
            </a:r>
            <a:endParaRPr lang="en-US" altLang="zh-CN" sz="2400" dirty="0">
              <a:latin typeface="+mn-ea"/>
              <a:ea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2276872"/>
            <a:ext cx="5584908" cy="372327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192" y="1196752"/>
            <a:ext cx="2658747" cy="552428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00060" y="1876762"/>
            <a:ext cx="3171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桌面端</a:t>
            </a:r>
            <a:endParaRPr lang="en-US" altLang="zh-CN" sz="2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67753" y="587763"/>
            <a:ext cx="3171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移动端</a:t>
            </a:r>
            <a:endParaRPr lang="en-US" altLang="zh-CN" sz="2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9624392" y="4653136"/>
            <a:ext cx="432048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43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624" y="1095344"/>
            <a:ext cx="2680351" cy="5569173"/>
          </a:xfrm>
          <a:prstGeom prst="rect">
            <a:avLst/>
          </a:prstGeom>
        </p:spPr>
      </p:pic>
      <p:pic>
        <p:nvPicPr>
          <p:cNvPr id="2097153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502000" y="0"/>
            <a:ext cx="682470" cy="8378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669C9824-1926-4B0F-ABD4-2AD4808223AF}"/>
              </a:ext>
            </a:extLst>
          </p:cNvPr>
          <p:cNvSpPr txBox="1"/>
          <p:nvPr/>
        </p:nvSpPr>
        <p:spPr>
          <a:xfrm>
            <a:off x="0" y="180000"/>
            <a:ext cx="12192000" cy="648072"/>
          </a:xfrm>
          <a:prstGeom prst="rect">
            <a:avLst/>
          </a:prstGeom>
          <a:noFill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360000" algn="l"/>
            <a:r>
              <a:rPr lang="zh-CN" altLang="en-US" sz="3200" b="1" dirty="0">
                <a:solidFill>
                  <a:srgbClr val="C00000"/>
                </a:solidFill>
              </a:rPr>
              <a:t>二、进入考场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9174" y="884945"/>
            <a:ext cx="70485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+mn-ea"/>
                <a:ea typeface="+mn-ea"/>
              </a:rPr>
              <a:t>输入会议</a:t>
            </a:r>
            <a:r>
              <a:rPr lang="en-US" altLang="zh-CN" sz="2400" dirty="0">
                <a:latin typeface="+mn-ea"/>
                <a:ea typeface="+mn-ea"/>
              </a:rPr>
              <a:t>ID</a:t>
            </a:r>
          </a:p>
          <a:p>
            <a:r>
              <a:rPr lang="en-US" altLang="zh-CN" sz="2400" dirty="0">
                <a:latin typeface="+mn-ea"/>
                <a:ea typeface="+mn-ea"/>
              </a:rPr>
              <a:t>      </a:t>
            </a:r>
            <a:r>
              <a:rPr lang="zh-CN" altLang="en-US" sz="2000" dirty="0">
                <a:latin typeface="+mn-ea"/>
                <a:ea typeface="+mn-ea"/>
              </a:rPr>
              <a:t>等待复试秘书发布复试会议室信息，输入会议</a:t>
            </a:r>
            <a:r>
              <a:rPr lang="en-US" altLang="zh-CN" sz="2000" dirty="0">
                <a:latin typeface="+mn-ea"/>
                <a:ea typeface="+mn-ea"/>
              </a:rPr>
              <a:t>ID</a:t>
            </a:r>
          </a:p>
          <a:p>
            <a:r>
              <a:rPr lang="zh-CN" altLang="en-US" sz="2000" dirty="0">
                <a:latin typeface="+mn-ea"/>
                <a:ea typeface="+mn-ea"/>
              </a:rPr>
              <a:t>        以“</a:t>
            </a:r>
            <a:r>
              <a:rPr lang="en-US" altLang="zh-CN" sz="2000" dirty="0">
                <a:latin typeface="+mn-ea"/>
                <a:ea typeface="+mn-ea"/>
              </a:rPr>
              <a:t>123-456-789</a:t>
            </a:r>
            <a:r>
              <a:rPr lang="zh-CN" altLang="en-US" sz="2000" dirty="0">
                <a:latin typeface="+mn-ea"/>
                <a:ea typeface="+mn-ea"/>
              </a:rPr>
              <a:t>”为例</a:t>
            </a:r>
            <a:endParaRPr lang="en-US" altLang="zh-CN" sz="2000" dirty="0">
              <a:latin typeface="+mn-ea"/>
              <a:ea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83432" y="2080591"/>
            <a:ext cx="3171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桌面端</a:t>
            </a:r>
            <a:endParaRPr lang="en-US" altLang="zh-CN" sz="2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67753" y="587763"/>
            <a:ext cx="3171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移动端</a:t>
            </a:r>
            <a:endParaRPr lang="en-US" altLang="zh-CN" sz="2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 flipV="1">
            <a:off x="9480376" y="1844824"/>
            <a:ext cx="504056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504" y="2564904"/>
            <a:ext cx="4184553" cy="408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176" y="1052736"/>
            <a:ext cx="2673257" cy="5554434"/>
          </a:xfrm>
          <a:prstGeom prst="rect">
            <a:avLst/>
          </a:prstGeom>
        </p:spPr>
      </p:pic>
      <p:pic>
        <p:nvPicPr>
          <p:cNvPr id="2097153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502000" y="0"/>
            <a:ext cx="682470" cy="8378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669C9824-1926-4B0F-ABD4-2AD4808223AF}"/>
              </a:ext>
            </a:extLst>
          </p:cNvPr>
          <p:cNvSpPr txBox="1"/>
          <p:nvPr/>
        </p:nvSpPr>
        <p:spPr>
          <a:xfrm>
            <a:off x="0" y="180000"/>
            <a:ext cx="12192000" cy="648072"/>
          </a:xfrm>
          <a:prstGeom prst="rect">
            <a:avLst/>
          </a:prstGeom>
          <a:noFill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360000" algn="l"/>
            <a:r>
              <a:rPr lang="zh-CN" altLang="en-US" sz="3200" b="1" dirty="0">
                <a:solidFill>
                  <a:srgbClr val="C00000"/>
                </a:solidFill>
              </a:rPr>
              <a:t>二、进入考场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9174" y="884945"/>
            <a:ext cx="70485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+mn-ea"/>
                <a:ea typeface="+mn-ea"/>
              </a:rPr>
              <a:t>输入参会姓名，并点击“加入会议”</a:t>
            </a:r>
            <a:endParaRPr lang="en-US" altLang="zh-CN" sz="2400" dirty="0">
              <a:latin typeface="+mn-ea"/>
              <a:ea typeface="+mn-ea"/>
            </a:endParaRPr>
          </a:p>
          <a:p>
            <a:r>
              <a:rPr lang="zh-CN" altLang="en-US" sz="2000" dirty="0">
                <a:latin typeface="+mn-ea"/>
                <a:ea typeface="+mn-ea"/>
              </a:rPr>
              <a:t>       建议使用“学号</a:t>
            </a:r>
            <a:r>
              <a:rPr lang="en-US" altLang="zh-CN" sz="2000" dirty="0">
                <a:latin typeface="+mn-ea"/>
                <a:ea typeface="+mn-ea"/>
              </a:rPr>
              <a:t>(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后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5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位</a:t>
            </a:r>
            <a:r>
              <a:rPr lang="en-US" altLang="zh-CN" sz="2000" dirty="0">
                <a:latin typeface="+mn-ea"/>
                <a:ea typeface="+mn-ea"/>
              </a:rPr>
              <a:t>)+</a:t>
            </a:r>
            <a:r>
              <a:rPr lang="zh-CN" altLang="en-US" sz="2000" dirty="0">
                <a:latin typeface="+mn-ea"/>
                <a:ea typeface="+mn-ea"/>
              </a:rPr>
              <a:t>姓名</a:t>
            </a:r>
            <a:r>
              <a:rPr lang="en-US" altLang="zh-CN" sz="2000" dirty="0">
                <a:latin typeface="+mn-ea"/>
                <a:ea typeface="+mn-ea"/>
              </a:rPr>
              <a:t>+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主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/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副镜头</a:t>
            </a:r>
            <a:r>
              <a:rPr lang="zh-CN" altLang="en-US" sz="2000" dirty="0">
                <a:latin typeface="+mn-ea"/>
                <a:ea typeface="+mn-ea"/>
              </a:rPr>
              <a:t>（对应主</a:t>
            </a:r>
            <a:r>
              <a:rPr lang="en-US" altLang="zh-CN" sz="2000" dirty="0">
                <a:latin typeface="+mn-ea"/>
                <a:ea typeface="+mn-ea"/>
              </a:rPr>
              <a:t>/</a:t>
            </a:r>
            <a:r>
              <a:rPr lang="zh-CN" altLang="en-US" sz="2000" dirty="0">
                <a:latin typeface="+mn-ea"/>
                <a:ea typeface="+mn-ea"/>
              </a:rPr>
              <a:t>辅机位）”作为参会姓名，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以“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12345+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张三</a:t>
            </a:r>
            <a:r>
              <a:rPr lang="en-US" altLang="zh-CN" sz="2000" dirty="0">
                <a:solidFill>
                  <a:srgbClr val="FF0000"/>
                </a:solidFill>
                <a:latin typeface="+mn-ea"/>
                <a:ea typeface="+mn-ea"/>
              </a:rPr>
              <a:t>+</a:t>
            </a: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</a:rPr>
              <a:t>主镜头”为例</a:t>
            </a:r>
            <a:endParaRPr lang="en-US" altLang="zh-CN" sz="2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83432" y="2080591"/>
            <a:ext cx="3171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桌面端</a:t>
            </a:r>
            <a:endParaRPr lang="en-US" altLang="zh-CN" sz="2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67753" y="587763"/>
            <a:ext cx="3171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移动端</a:t>
            </a:r>
            <a:endParaRPr lang="en-US" altLang="zh-CN" sz="2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9696400" y="1772816"/>
            <a:ext cx="504056" cy="5078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48" y="2564904"/>
            <a:ext cx="4093675" cy="3995427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 flipH="1" flipV="1">
            <a:off x="9552384" y="2897220"/>
            <a:ext cx="648072" cy="3877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96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307" y="950235"/>
            <a:ext cx="2672118" cy="5552067"/>
          </a:xfrm>
          <a:prstGeom prst="rect">
            <a:avLst/>
          </a:prstGeom>
        </p:spPr>
      </p:pic>
      <p:pic>
        <p:nvPicPr>
          <p:cNvPr id="2097153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502000" y="0"/>
            <a:ext cx="682470" cy="8378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669C9824-1926-4B0F-ABD4-2AD4808223AF}"/>
              </a:ext>
            </a:extLst>
          </p:cNvPr>
          <p:cNvSpPr txBox="1"/>
          <p:nvPr/>
        </p:nvSpPr>
        <p:spPr>
          <a:xfrm>
            <a:off x="0" y="180000"/>
            <a:ext cx="12192000" cy="648072"/>
          </a:xfrm>
          <a:prstGeom prst="rect">
            <a:avLst/>
          </a:prstGeom>
          <a:noFill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360000" algn="l"/>
            <a:r>
              <a:rPr lang="zh-CN" altLang="en-US" sz="3200" b="1" dirty="0">
                <a:solidFill>
                  <a:srgbClr val="C00000"/>
                </a:solidFill>
              </a:rPr>
              <a:t>二、进入考场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9174" y="884945"/>
            <a:ext cx="7048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+mn-ea"/>
                <a:ea typeface="+mn-ea"/>
              </a:rPr>
              <a:t>输入会议密码，并点击“加入会议”</a:t>
            </a:r>
            <a:endParaRPr lang="en-US" altLang="zh-CN" sz="2400" dirty="0">
              <a:latin typeface="+mn-ea"/>
              <a:ea typeface="+mn-ea"/>
            </a:endParaRPr>
          </a:p>
          <a:p>
            <a:r>
              <a:rPr lang="zh-CN" altLang="en-US" sz="2000" dirty="0">
                <a:latin typeface="+mn-ea"/>
                <a:ea typeface="+mn-ea"/>
              </a:rPr>
              <a:t>       </a:t>
            </a:r>
            <a:endParaRPr lang="en-US" altLang="zh-CN" sz="2000" dirty="0">
              <a:latin typeface="+mn-ea"/>
              <a:ea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83432" y="2080591"/>
            <a:ext cx="3171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桌面端</a:t>
            </a:r>
            <a:endParaRPr lang="en-US" altLang="zh-CN" sz="2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67753" y="587763"/>
            <a:ext cx="3171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移动端</a:t>
            </a:r>
            <a:endParaRPr lang="en-US" altLang="zh-CN" sz="2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9117235" y="2899316"/>
            <a:ext cx="504056" cy="5078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 flipV="1">
            <a:off x="9890829" y="4293096"/>
            <a:ext cx="648072" cy="3877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48" y="2636912"/>
            <a:ext cx="3960440" cy="386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5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753" y="961760"/>
            <a:ext cx="2668013" cy="5543537"/>
          </a:xfrm>
          <a:prstGeom prst="rect">
            <a:avLst/>
          </a:prstGeom>
        </p:spPr>
      </p:pic>
      <p:pic>
        <p:nvPicPr>
          <p:cNvPr id="2097153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502000" y="0"/>
            <a:ext cx="682470" cy="8378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669C9824-1926-4B0F-ABD4-2AD4808223AF}"/>
              </a:ext>
            </a:extLst>
          </p:cNvPr>
          <p:cNvSpPr txBox="1"/>
          <p:nvPr/>
        </p:nvSpPr>
        <p:spPr>
          <a:xfrm>
            <a:off x="0" y="180000"/>
            <a:ext cx="12192000" cy="648072"/>
          </a:xfrm>
          <a:prstGeom prst="rect">
            <a:avLst/>
          </a:prstGeom>
          <a:noFill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360000" algn="l"/>
            <a:r>
              <a:rPr lang="zh-CN" altLang="en-US" sz="3200" b="1" dirty="0">
                <a:solidFill>
                  <a:srgbClr val="C00000"/>
                </a:solidFill>
              </a:rPr>
              <a:t>二、进入考场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9174" y="884945"/>
            <a:ext cx="7048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+mn-ea"/>
                <a:ea typeface="+mn-ea"/>
              </a:rPr>
              <a:t>进入等候室，等待复试开始</a:t>
            </a:r>
            <a:r>
              <a:rPr lang="zh-CN" altLang="en-US" sz="2000" dirty="0">
                <a:latin typeface="+mn-ea"/>
                <a:ea typeface="+mn-ea"/>
              </a:rPr>
              <a:t>       </a:t>
            </a:r>
            <a:endParaRPr lang="en-US" altLang="zh-CN" sz="2000" dirty="0">
              <a:latin typeface="+mn-ea"/>
              <a:ea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83432" y="1556792"/>
            <a:ext cx="3171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桌面端</a:t>
            </a:r>
            <a:endParaRPr lang="en-US" altLang="zh-CN" sz="2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67753" y="587763"/>
            <a:ext cx="3171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FF0000"/>
                </a:solidFill>
                <a:latin typeface="+mn-ea"/>
                <a:ea typeface="+mn-ea"/>
              </a:rPr>
              <a:t>移动端</a:t>
            </a:r>
            <a:endParaRPr lang="en-US" altLang="zh-CN" sz="2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H="1" flipV="1">
            <a:off x="9369263" y="3764895"/>
            <a:ext cx="648072" cy="3877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456" y="2185121"/>
            <a:ext cx="5040560" cy="354009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542247" y="6163617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+mn-ea"/>
                <a:ea typeface="+mn-ea"/>
              </a:rPr>
              <a:t>此时等候室页面会显示当前复试会议室的名称，请考生认真核对</a:t>
            </a:r>
            <a:endParaRPr lang="en-US" altLang="zh-CN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8252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502000" y="0"/>
            <a:ext cx="682470" cy="8378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669C9824-1926-4B0F-ABD4-2AD4808223AF}"/>
              </a:ext>
            </a:extLst>
          </p:cNvPr>
          <p:cNvSpPr txBox="1"/>
          <p:nvPr/>
        </p:nvSpPr>
        <p:spPr>
          <a:xfrm>
            <a:off x="0" y="180000"/>
            <a:ext cx="12192000" cy="648072"/>
          </a:xfrm>
          <a:prstGeom prst="rect">
            <a:avLst/>
          </a:prstGeom>
          <a:noFill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360000" algn="l"/>
            <a:r>
              <a:rPr lang="zh-CN" altLang="en-US" sz="3200" b="1" dirty="0">
                <a:solidFill>
                  <a:srgbClr val="C00000"/>
                </a:solidFill>
              </a:rPr>
              <a:t>二、进入考场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9174" y="908720"/>
            <a:ext cx="111934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ea"/>
                <a:ea typeface="+mn-ea"/>
              </a:rPr>
              <a:t>注意事项：</a:t>
            </a:r>
            <a:endParaRPr lang="en-US" altLang="zh-CN" sz="2400" dirty="0">
              <a:latin typeface="+mn-ea"/>
              <a:ea typeface="+mn-ea"/>
            </a:endParaRPr>
          </a:p>
          <a:p>
            <a:endParaRPr lang="en-US" altLang="zh-CN" sz="2400" dirty="0">
              <a:latin typeface="+mn-ea"/>
              <a:ea typeface="+mn-ea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+mn-ea"/>
                <a:ea typeface="+mn-ea"/>
              </a:rPr>
              <a:t>加入复试会议室时可能弹出验证手机号码的窗口，输入手机号码并获取验证码即可通过验证。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建议准备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1-2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个手机号并保持通讯畅通</a:t>
            </a:r>
            <a:r>
              <a:rPr lang="zh-CN" altLang="en-US" sz="2400" dirty="0">
                <a:latin typeface="+mn-ea"/>
                <a:ea typeface="+mn-ea"/>
              </a:rPr>
              <a:t>，以保证接入复试会议室的两台设备均通过验证。</a:t>
            </a:r>
            <a:endParaRPr lang="en-US" altLang="zh-CN" sz="2400" dirty="0">
              <a:latin typeface="+mn-ea"/>
              <a:ea typeface="+mn-ea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endParaRPr lang="en-US" altLang="zh-CN" sz="2400" dirty="0">
              <a:latin typeface="+mn-ea"/>
              <a:ea typeface="+mn-ea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+mn-ea"/>
                <a:ea typeface="+mn-ea"/>
              </a:rPr>
              <a:t>桌面端设备在进入等候室后可提前进行语音设备测试。移动端设备在等候室不可进行语音设备测试。</a:t>
            </a:r>
            <a:endParaRPr lang="en-US" altLang="zh-CN" sz="2400" dirty="0">
              <a:latin typeface="+mn-ea"/>
              <a:ea typeface="+mn-ea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endParaRPr lang="en-US" altLang="zh-CN" sz="2400" dirty="0">
              <a:latin typeface="+mn-ea"/>
              <a:ea typeface="+mn-ea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+mn-ea"/>
                <a:ea typeface="+mn-ea"/>
              </a:rPr>
              <a:t>考生在等候室期间可接收到主持人发布的会议消息。请考生密切关注消息动态，进入等候室后尽量不要离开。</a:t>
            </a:r>
            <a:endParaRPr lang="en-US" altLang="zh-CN" sz="2400" dirty="0">
              <a:latin typeface="+mn-ea"/>
              <a:ea typeface="+mn-ea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524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extBox 7"/>
          <p:cNvSpPr txBox="1">
            <a:spLocks noChangeArrowheads="1"/>
          </p:cNvSpPr>
          <p:nvPr/>
        </p:nvSpPr>
        <p:spPr bwMode="auto">
          <a:xfrm>
            <a:off x="180000" y="1119248"/>
            <a:ext cx="12192000" cy="45919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387" tIns="45695" rIns="91387" bIns="45695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目录</a:t>
            </a:r>
            <a:endParaRPr lang="en-US" altLang="zh-CN" sz="4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latinLnBrk="0" hangingPunct="1">
              <a:lnSpc>
                <a:spcPct val="150000"/>
              </a:lnSpc>
            </a:pP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ct val="17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ZOOM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软件安装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ct val="17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二、进入考场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ct val="17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三、参加复试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ct val="17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四、常见问题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52" name="Picture 26"/>
          <p:cNvPicPr>
            <a:picLocks noChangeAspect="1" noChangeArrowheads="1"/>
          </p:cNvPicPr>
          <p:nvPr/>
        </p:nvPicPr>
        <p:blipFill>
          <a:blip r:embed="rId2" cstate="screen"/>
          <a:srcRect r="13124" b="13124"/>
          <a:stretch>
            <a:fillRect/>
          </a:stretch>
        </p:blipFill>
        <p:spPr bwMode="auto">
          <a:xfrm>
            <a:off x="10646890" y="5312891"/>
            <a:ext cx="1545110" cy="1545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3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0000" y="180000"/>
            <a:ext cx="1530528" cy="1878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4" name="Picture 23"/>
          <p:cNvPicPr>
            <a:picLocks noChangeAspect="1" noChangeArrowheads="1"/>
          </p:cNvPicPr>
          <p:nvPr/>
        </p:nvPicPr>
        <p:blipFill>
          <a:blip r:embed="rId4" cstate="screen"/>
          <a:srcRect b="9717"/>
          <a:stretch>
            <a:fillRect/>
          </a:stretch>
        </p:blipFill>
        <p:spPr bwMode="auto">
          <a:xfrm>
            <a:off x="1800000" y="180000"/>
            <a:ext cx="1958673" cy="757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07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688582"/>
            <a:ext cx="5465189" cy="3820635"/>
          </a:xfrm>
          <a:prstGeom prst="rect">
            <a:avLst/>
          </a:prstGeom>
        </p:spPr>
      </p:pic>
      <p:pic>
        <p:nvPicPr>
          <p:cNvPr id="2097153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502000" y="0"/>
            <a:ext cx="682470" cy="8378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669C9824-1926-4B0F-ABD4-2AD4808223AF}"/>
              </a:ext>
            </a:extLst>
          </p:cNvPr>
          <p:cNvSpPr txBox="1"/>
          <p:nvPr/>
        </p:nvSpPr>
        <p:spPr>
          <a:xfrm>
            <a:off x="0" y="180000"/>
            <a:ext cx="12192000" cy="648072"/>
          </a:xfrm>
          <a:prstGeom prst="rect">
            <a:avLst/>
          </a:prstGeom>
          <a:noFill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360000" algn="l"/>
            <a:r>
              <a:rPr lang="zh-CN" altLang="en-US" sz="3200" b="1" dirty="0">
                <a:solidFill>
                  <a:srgbClr val="C00000"/>
                </a:solidFill>
              </a:rPr>
              <a:t>三、参加复试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51384" y="90854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+mn-ea"/>
                <a:ea typeface="+mn-ea"/>
              </a:rPr>
              <a:t>音频调试</a:t>
            </a:r>
            <a:r>
              <a:rPr lang="en-US" altLang="zh-CN" sz="2400" dirty="0">
                <a:latin typeface="+mn-ea"/>
                <a:ea typeface="+mn-ea"/>
              </a:rPr>
              <a:t>——</a:t>
            </a:r>
            <a:r>
              <a:rPr lang="zh-CN" altLang="en-US" sz="2400" dirty="0">
                <a:latin typeface="+mn-ea"/>
                <a:ea typeface="+mn-ea"/>
              </a:rPr>
              <a:t>桌面端</a:t>
            </a:r>
          </a:p>
        </p:txBody>
      </p:sp>
      <p:sp>
        <p:nvSpPr>
          <p:cNvPr id="9" name="流程图: 接点 8"/>
          <p:cNvSpPr/>
          <p:nvPr/>
        </p:nvSpPr>
        <p:spPr>
          <a:xfrm>
            <a:off x="767408" y="4437112"/>
            <a:ext cx="360040" cy="369095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流程图: 接点 9"/>
          <p:cNvSpPr/>
          <p:nvPr/>
        </p:nvSpPr>
        <p:spPr>
          <a:xfrm>
            <a:off x="3935760" y="3512799"/>
            <a:ext cx="360040" cy="369095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59742" y="5683258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+mn-ea"/>
                <a:ea typeface="+mn-ea"/>
              </a:rPr>
              <a:t>点击左下角的“连接语音”</a:t>
            </a:r>
            <a:endParaRPr lang="en-US" altLang="zh-CN" sz="2000" dirty="0">
              <a:latin typeface="+mn-ea"/>
              <a:ea typeface="+mn-ea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+mn-ea"/>
                <a:ea typeface="+mn-ea"/>
              </a:rPr>
              <a:t>点击“使用电脑语音设备”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10109"/>
            <a:ext cx="5456756" cy="382063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023992" y="5713574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+mn-ea"/>
                <a:ea typeface="+mn-ea"/>
              </a:rPr>
              <a:t>点击左下角的“解除静音”</a:t>
            </a:r>
            <a:endParaRPr lang="en-US" altLang="zh-CN" sz="2000" dirty="0">
              <a:latin typeface="+mn-ea"/>
              <a:ea typeface="+mn-ea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+mn-ea"/>
                <a:ea typeface="+mn-ea"/>
              </a:rPr>
              <a:t>左下角的图标上的红色斜杠消失即表示麦克风已打开</a:t>
            </a:r>
          </a:p>
        </p:txBody>
      </p:sp>
    </p:spTree>
    <p:extLst>
      <p:ext uri="{BB962C8B-B14F-4D97-AF65-F5344CB8AC3E}">
        <p14:creationId xmlns:p14="http://schemas.microsoft.com/office/powerpoint/2010/main" val="106081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1450577"/>
            <a:ext cx="2199807" cy="4570711"/>
          </a:xfrm>
          <a:prstGeom prst="rect">
            <a:avLst/>
          </a:prstGeom>
        </p:spPr>
      </p:pic>
      <p:pic>
        <p:nvPicPr>
          <p:cNvPr id="2097153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502000" y="0"/>
            <a:ext cx="682470" cy="8378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669C9824-1926-4B0F-ABD4-2AD4808223AF}"/>
              </a:ext>
            </a:extLst>
          </p:cNvPr>
          <p:cNvSpPr txBox="1"/>
          <p:nvPr/>
        </p:nvSpPr>
        <p:spPr>
          <a:xfrm>
            <a:off x="0" y="180000"/>
            <a:ext cx="12192000" cy="648072"/>
          </a:xfrm>
          <a:prstGeom prst="rect">
            <a:avLst/>
          </a:prstGeom>
          <a:noFill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360000" algn="l"/>
            <a:r>
              <a:rPr lang="zh-CN" altLang="en-US" sz="3200" b="1" dirty="0">
                <a:solidFill>
                  <a:srgbClr val="C00000"/>
                </a:solidFill>
              </a:rPr>
              <a:t>三、参加复试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51384" y="90854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+mn-ea"/>
                <a:ea typeface="+mn-ea"/>
              </a:rPr>
              <a:t>音频调试</a:t>
            </a:r>
            <a:r>
              <a:rPr lang="en-US" altLang="zh-CN" sz="2400" dirty="0">
                <a:latin typeface="+mn-ea"/>
                <a:ea typeface="+mn-ea"/>
              </a:rPr>
              <a:t>——</a:t>
            </a:r>
            <a:r>
              <a:rPr lang="zh-CN" altLang="en-US" sz="2400" dirty="0">
                <a:latin typeface="+mn-ea"/>
                <a:ea typeface="+mn-ea"/>
              </a:rPr>
              <a:t>移动端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07368" y="6101654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+mn-ea"/>
                <a:ea typeface="+mn-ea"/>
              </a:rPr>
              <a:t>点击左下角的“加入音频”</a:t>
            </a:r>
            <a:endParaRPr lang="en-US" altLang="zh-CN" sz="2000" dirty="0">
              <a:latin typeface="+mn-ea"/>
              <a:ea typeface="+mn-ea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+mn-ea"/>
                <a:ea typeface="+mn-ea"/>
              </a:rPr>
              <a:t>点击“通过设备语音呼叫”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109190" y="6255542"/>
            <a:ext cx="3498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+mn-ea"/>
                <a:ea typeface="+mn-ea"/>
              </a:rPr>
              <a:t>点击左下角的“解除静音”</a:t>
            </a:r>
            <a:endParaRPr lang="en-US" altLang="zh-CN" sz="2000" dirty="0">
              <a:latin typeface="+mn-ea"/>
              <a:ea typeface="+mn-ea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2155344" y="4941168"/>
            <a:ext cx="412264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648" y="1456243"/>
            <a:ext cx="2216230" cy="460483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7828316" y="6150114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+mn-ea"/>
                <a:ea typeface="+mn-ea"/>
              </a:rPr>
              <a:t>左下角的图标上的红色斜杠消失即表示麦克风已打开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6280" y="1422103"/>
            <a:ext cx="2239336" cy="4652840"/>
          </a:xfrm>
          <a:prstGeom prst="rect">
            <a:avLst/>
          </a:prstGeom>
        </p:spPr>
      </p:pic>
      <p:cxnSp>
        <p:nvCxnSpPr>
          <p:cNvPr id="18" name="直接箭头连接符 17"/>
          <p:cNvCxnSpPr/>
          <p:nvPr/>
        </p:nvCxnSpPr>
        <p:spPr>
          <a:xfrm flipH="1">
            <a:off x="5231904" y="5085184"/>
            <a:ext cx="412264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8832304" y="5180877"/>
            <a:ext cx="412264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94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502000" y="0"/>
            <a:ext cx="682470" cy="8378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669C9824-1926-4B0F-ABD4-2AD4808223AF}"/>
              </a:ext>
            </a:extLst>
          </p:cNvPr>
          <p:cNvSpPr txBox="1"/>
          <p:nvPr/>
        </p:nvSpPr>
        <p:spPr>
          <a:xfrm>
            <a:off x="0" y="180000"/>
            <a:ext cx="12192000" cy="648072"/>
          </a:xfrm>
          <a:prstGeom prst="rect">
            <a:avLst/>
          </a:prstGeom>
          <a:noFill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360000" algn="l"/>
            <a:r>
              <a:rPr lang="zh-CN" altLang="en-US" sz="3200" b="1" dirty="0">
                <a:solidFill>
                  <a:srgbClr val="C00000"/>
                </a:solidFill>
              </a:rPr>
              <a:t>三、参加复试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99275" y="1484784"/>
            <a:ext cx="111934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ea"/>
                <a:ea typeface="+mn-ea"/>
              </a:rPr>
              <a:t>注意事项：</a:t>
            </a:r>
            <a:endParaRPr lang="en-US" altLang="zh-CN" sz="2400" dirty="0">
              <a:latin typeface="+mn-ea"/>
              <a:ea typeface="+mn-ea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+mn-ea"/>
                <a:ea typeface="+mn-ea"/>
              </a:rPr>
              <a:t>在同一间房间，</a:t>
            </a:r>
            <a:r>
              <a:rPr lang="en-US" altLang="zh-CN" sz="2400" dirty="0">
                <a:latin typeface="+mn-ea"/>
                <a:ea typeface="+mn-ea"/>
              </a:rPr>
              <a:t>2</a:t>
            </a:r>
            <a:r>
              <a:rPr lang="zh-CN" altLang="en-US" sz="2400" dirty="0">
                <a:latin typeface="+mn-ea"/>
                <a:ea typeface="+mn-ea"/>
              </a:rPr>
              <a:t>个及以上数量的设备进入</a:t>
            </a:r>
            <a:r>
              <a:rPr lang="en-US" altLang="zh-CN" sz="2400" dirty="0">
                <a:latin typeface="+mn-ea"/>
                <a:ea typeface="+mn-ea"/>
              </a:rPr>
              <a:t>Zoom</a:t>
            </a:r>
            <a:r>
              <a:rPr lang="zh-CN" altLang="en-US" sz="2400" dirty="0">
                <a:latin typeface="+mn-ea"/>
                <a:ea typeface="+mn-ea"/>
              </a:rPr>
              <a:t>会议室时，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只能启用其中一台设备的音频</a:t>
            </a:r>
            <a:r>
              <a:rPr lang="zh-CN" altLang="en-US" sz="2400" dirty="0">
                <a:latin typeface="+mn-ea"/>
                <a:ea typeface="+mn-ea"/>
              </a:rPr>
              <a:t>，其他设备不能连接音频，否则会有啸叫或回声。</a:t>
            </a:r>
            <a:endParaRPr lang="en-US" altLang="zh-CN" sz="2400" dirty="0">
              <a:latin typeface="+mn-ea"/>
              <a:ea typeface="+mn-ea"/>
            </a:endParaRPr>
          </a:p>
          <a:p>
            <a:endParaRPr lang="en-US" altLang="zh-CN" sz="2400" dirty="0">
              <a:latin typeface="+mn-ea"/>
              <a:ea typeface="+mn-ea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+mn-ea"/>
                <a:ea typeface="+mn-ea"/>
              </a:rPr>
              <a:t>建议连接作为“主镜头”设备的音频，并开启其麦克风</a:t>
            </a:r>
            <a:endParaRPr lang="en-US" altLang="zh-CN" sz="2400" dirty="0">
              <a:latin typeface="+mn-ea"/>
              <a:ea typeface="+mn-ea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+mn-ea"/>
                <a:ea typeface="+mn-ea"/>
              </a:rPr>
              <a:t>建议考生打开作为“主镜头”设备的扬声器，以便与复试专家沟通</a:t>
            </a:r>
            <a:endParaRPr lang="en-US" altLang="zh-CN" sz="2400" dirty="0">
              <a:latin typeface="+mn-ea"/>
              <a:ea typeface="+mn-ea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+mn-ea"/>
                <a:ea typeface="+mn-ea"/>
              </a:rPr>
              <a:t>建议作为“副镜头”设备的音频不连接</a:t>
            </a:r>
            <a:endParaRPr lang="en-US" altLang="zh-CN" sz="2400" dirty="0">
              <a:latin typeface="+mn-ea"/>
              <a:ea typeface="+mn-ea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+mn-ea"/>
                <a:ea typeface="+mn-ea"/>
              </a:rPr>
              <a:t>不建议考生佩戴耳机参加复试</a:t>
            </a:r>
            <a:endParaRPr lang="en-US" altLang="zh-CN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3537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548680"/>
            <a:ext cx="9721080" cy="5882677"/>
          </a:xfrm>
          <a:prstGeom prst="rect">
            <a:avLst/>
          </a:prstGeom>
        </p:spPr>
      </p:pic>
      <p:pic>
        <p:nvPicPr>
          <p:cNvPr id="2097152" name="Picture 26"/>
          <p:cNvPicPr>
            <a:picLocks noChangeAspect="1" noChangeArrowheads="1"/>
          </p:cNvPicPr>
          <p:nvPr/>
        </p:nvPicPr>
        <p:blipFill>
          <a:blip r:embed="rId3" cstate="screen"/>
          <a:srcRect r="13124" b="13124"/>
          <a:stretch>
            <a:fillRect/>
          </a:stretch>
        </p:blipFill>
        <p:spPr bwMode="auto">
          <a:xfrm>
            <a:off x="10646890" y="5312891"/>
            <a:ext cx="1545110" cy="1545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4" name="Picture 23"/>
          <p:cNvPicPr>
            <a:picLocks noChangeAspect="1" noChangeArrowheads="1"/>
          </p:cNvPicPr>
          <p:nvPr/>
        </p:nvPicPr>
        <p:blipFill>
          <a:blip r:embed="rId4" cstate="screen"/>
          <a:srcRect b="9717"/>
          <a:stretch>
            <a:fillRect/>
          </a:stretch>
        </p:blipFill>
        <p:spPr bwMode="auto">
          <a:xfrm>
            <a:off x="9984432" y="188640"/>
            <a:ext cx="1958673" cy="7573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6744072" y="4772378"/>
            <a:ext cx="1152128" cy="443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</a:rPr>
              <a:t>按学院要求</a:t>
            </a:r>
          </a:p>
        </p:txBody>
      </p:sp>
      <p:sp>
        <p:nvSpPr>
          <p:cNvPr id="6" name="矩形 5"/>
          <p:cNvSpPr/>
          <p:nvPr/>
        </p:nvSpPr>
        <p:spPr>
          <a:xfrm>
            <a:off x="6672064" y="3933056"/>
            <a:ext cx="1152128" cy="443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</a:rPr>
              <a:t>按学院要求</a:t>
            </a:r>
          </a:p>
        </p:txBody>
      </p:sp>
      <p:sp>
        <p:nvSpPr>
          <p:cNvPr id="4" name="矩形 3"/>
          <p:cNvSpPr/>
          <p:nvPr/>
        </p:nvSpPr>
        <p:spPr>
          <a:xfrm>
            <a:off x="9192344" y="1268760"/>
            <a:ext cx="1800200" cy="4032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192344" y="5229200"/>
            <a:ext cx="3600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45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7" y="1508776"/>
            <a:ext cx="5629493" cy="3936447"/>
          </a:xfrm>
          <a:prstGeom prst="rect">
            <a:avLst/>
          </a:prstGeom>
        </p:spPr>
      </p:pic>
      <p:pic>
        <p:nvPicPr>
          <p:cNvPr id="2097153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502000" y="0"/>
            <a:ext cx="682470" cy="8378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669C9824-1926-4B0F-ABD4-2AD4808223AF}"/>
              </a:ext>
            </a:extLst>
          </p:cNvPr>
          <p:cNvSpPr txBox="1"/>
          <p:nvPr/>
        </p:nvSpPr>
        <p:spPr>
          <a:xfrm>
            <a:off x="0" y="180000"/>
            <a:ext cx="12192000" cy="648072"/>
          </a:xfrm>
          <a:prstGeom prst="rect">
            <a:avLst/>
          </a:prstGeom>
          <a:noFill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360000" algn="l"/>
            <a:r>
              <a:rPr lang="zh-CN" altLang="en-US" sz="3200" b="1" dirty="0">
                <a:solidFill>
                  <a:srgbClr val="C00000"/>
                </a:solidFill>
              </a:rPr>
              <a:t>三、参加复试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51384" y="90854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+mn-ea"/>
                <a:ea typeface="+mn-ea"/>
              </a:rPr>
              <a:t>视频调试</a:t>
            </a:r>
            <a:r>
              <a:rPr lang="en-US" altLang="zh-CN" sz="2400" dirty="0">
                <a:latin typeface="+mn-ea"/>
                <a:ea typeface="+mn-ea"/>
              </a:rPr>
              <a:t>——</a:t>
            </a:r>
            <a:r>
              <a:rPr lang="zh-CN" altLang="en-US" sz="2400" dirty="0">
                <a:latin typeface="+mn-ea"/>
                <a:ea typeface="+mn-ea"/>
              </a:rPr>
              <a:t>桌面端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343472" y="578661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+mn-ea"/>
                <a:ea typeface="+mn-ea"/>
              </a:rPr>
              <a:t>点击左下角的“启动视频”</a:t>
            </a:r>
            <a:endParaRPr lang="en-US" altLang="zh-CN" sz="2000" dirty="0">
              <a:latin typeface="+mn-ea"/>
              <a:ea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81520" y="5832777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+mn-ea"/>
                <a:ea typeface="+mn-ea"/>
              </a:rPr>
              <a:t>左下角的图标上的红色斜杠消失即表示摄像头已打开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688" y="1508776"/>
            <a:ext cx="5668951" cy="39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2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502000" y="0"/>
            <a:ext cx="682470" cy="8378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669C9824-1926-4B0F-ABD4-2AD4808223AF}"/>
              </a:ext>
            </a:extLst>
          </p:cNvPr>
          <p:cNvSpPr txBox="1"/>
          <p:nvPr/>
        </p:nvSpPr>
        <p:spPr>
          <a:xfrm>
            <a:off x="0" y="180000"/>
            <a:ext cx="12192000" cy="648072"/>
          </a:xfrm>
          <a:prstGeom prst="rect">
            <a:avLst/>
          </a:prstGeom>
          <a:noFill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360000" algn="l"/>
            <a:r>
              <a:rPr lang="zh-CN" altLang="en-US" sz="3200" b="1" dirty="0">
                <a:solidFill>
                  <a:srgbClr val="C00000"/>
                </a:solidFill>
              </a:rPr>
              <a:t>三、参加复试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51384" y="90854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+mn-ea"/>
                <a:ea typeface="+mn-ea"/>
              </a:rPr>
              <a:t>视频调试</a:t>
            </a:r>
            <a:r>
              <a:rPr lang="en-US" altLang="zh-CN" sz="2400" dirty="0">
                <a:latin typeface="+mn-ea"/>
                <a:ea typeface="+mn-ea"/>
              </a:rPr>
              <a:t>——</a:t>
            </a:r>
            <a:r>
              <a:rPr lang="zh-CN" altLang="en-US" sz="2400" dirty="0">
                <a:latin typeface="+mn-ea"/>
                <a:ea typeface="+mn-ea"/>
              </a:rPr>
              <a:t>移动端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703512" y="636672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+mn-ea"/>
                <a:ea typeface="+mn-ea"/>
              </a:rPr>
              <a:t>点击左下角的“开启视频”</a:t>
            </a:r>
            <a:endParaRPr lang="en-US" altLang="zh-CN" sz="2000" dirty="0">
              <a:latin typeface="+mn-ea"/>
              <a:ea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35960" y="6412887"/>
            <a:ext cx="6456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+mn-ea"/>
                <a:ea typeface="+mn-ea"/>
              </a:rPr>
              <a:t>左下角的图标上的红色斜杠消失即表示摄像头已打开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1370212"/>
            <a:ext cx="2376264" cy="49373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136" y="1387038"/>
            <a:ext cx="2376264" cy="4937347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 flipH="1">
            <a:off x="3333584" y="5292351"/>
            <a:ext cx="412264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8302136" y="5292351"/>
            <a:ext cx="412264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51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502000" y="0"/>
            <a:ext cx="682470" cy="8378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669C9824-1926-4B0F-ABD4-2AD4808223AF}"/>
              </a:ext>
            </a:extLst>
          </p:cNvPr>
          <p:cNvSpPr txBox="1"/>
          <p:nvPr/>
        </p:nvSpPr>
        <p:spPr>
          <a:xfrm>
            <a:off x="0" y="180000"/>
            <a:ext cx="12192000" cy="648072"/>
          </a:xfrm>
          <a:prstGeom prst="rect">
            <a:avLst/>
          </a:prstGeom>
          <a:noFill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360000" algn="l"/>
            <a:r>
              <a:rPr lang="zh-CN" altLang="en-US" sz="3200" b="1" dirty="0">
                <a:solidFill>
                  <a:srgbClr val="C00000"/>
                </a:solidFill>
              </a:rPr>
              <a:t>三、参加复试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207568" y="6163488"/>
            <a:ext cx="2952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+mn-ea"/>
                <a:ea typeface="+mn-ea"/>
              </a:rPr>
              <a:t>考生主镜头范例</a:t>
            </a:r>
            <a:endParaRPr lang="en-US" altLang="zh-CN" sz="2000" dirty="0">
              <a:latin typeface="+mn-ea"/>
              <a:ea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392144" y="6163488"/>
            <a:ext cx="2511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+mn-ea"/>
                <a:ea typeface="+mn-ea"/>
              </a:rPr>
              <a:t>考生副镜头范例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19174" y="908720"/>
            <a:ext cx="1148148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ea"/>
                <a:ea typeface="+mn-ea"/>
              </a:rPr>
              <a:t>注意事项：</a:t>
            </a:r>
            <a:endParaRPr lang="en-US" altLang="zh-CN" sz="2400" dirty="0">
              <a:latin typeface="+mn-ea"/>
              <a:ea typeface="+mn-ea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+mn-ea"/>
                <a:ea typeface="+mn-ea"/>
              </a:rPr>
              <a:t>同济大学研究生网络远程复试要求考生准备双镜头：</a:t>
            </a:r>
            <a:endParaRPr lang="en-US" altLang="zh-CN" sz="2400" dirty="0">
              <a:latin typeface="+mn-ea"/>
              <a:ea typeface="+mn-ea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200" dirty="0">
                <a:latin typeface="+mn-ea"/>
                <a:ea typeface="+mn-ea"/>
              </a:rPr>
              <a:t>考生主镜头</a:t>
            </a:r>
            <a:r>
              <a:rPr lang="zh-CN" altLang="en-US" sz="2200" b="1" dirty="0">
                <a:latin typeface="+mn-ea"/>
              </a:rPr>
              <a:t>（主机位），</a:t>
            </a:r>
            <a:r>
              <a:rPr lang="zh-CN" altLang="en-US" sz="2200" dirty="0">
                <a:latin typeface="+mn-ea"/>
                <a:ea typeface="+mn-ea"/>
              </a:rPr>
              <a:t>需全程清晰显示考生面容以及双手位置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200" dirty="0">
                <a:latin typeface="+mn-ea"/>
                <a:ea typeface="+mn-ea"/>
              </a:rPr>
              <a:t>考生副镜头</a:t>
            </a:r>
            <a:r>
              <a:rPr lang="zh-CN" altLang="en-US" sz="2200" b="1" dirty="0">
                <a:latin typeface="+mn-ea"/>
              </a:rPr>
              <a:t>（辅机位）</a:t>
            </a:r>
            <a:r>
              <a:rPr lang="zh-CN" altLang="en-US" sz="2200" b="1" dirty="0">
                <a:latin typeface="+mn-ea"/>
                <a:ea typeface="+mn-ea"/>
              </a:rPr>
              <a:t>，</a:t>
            </a:r>
            <a:r>
              <a:rPr lang="zh-CN" altLang="en-US" sz="2200" dirty="0">
                <a:latin typeface="+mn-ea"/>
                <a:ea typeface="+mn-ea"/>
              </a:rPr>
              <a:t>在考生侧后方</a:t>
            </a:r>
            <a:r>
              <a:rPr lang="en-US" altLang="zh-CN" sz="2200" dirty="0">
                <a:latin typeface="+mn-ea"/>
                <a:ea typeface="+mn-ea"/>
              </a:rPr>
              <a:t>1-2</a:t>
            </a:r>
            <a:r>
              <a:rPr lang="zh-CN" altLang="en-US" sz="2200" dirty="0">
                <a:latin typeface="+mn-ea"/>
                <a:ea typeface="+mn-ea"/>
              </a:rPr>
              <a:t>米处设置，需全程清晰显示考生复试环境</a:t>
            </a:r>
          </a:p>
        </p:txBody>
      </p:sp>
      <p:pic>
        <p:nvPicPr>
          <p:cNvPr id="7" name="图片 4">
            <a:extLst>
              <a:ext uri="{FF2B5EF4-FFF2-40B4-BE49-F238E27FC236}">
                <a16:creationId xmlns:a16="http://schemas.microsoft.com/office/drawing/2014/main" id="{CFF885BF-D57A-C74E-A7E9-7E63A8A50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3068960"/>
            <a:ext cx="4310639" cy="3008505"/>
          </a:xfrm>
          <a:prstGeom prst="rect">
            <a:avLst/>
          </a:prstGeom>
        </p:spPr>
      </p:pic>
      <p:pic>
        <p:nvPicPr>
          <p:cNvPr id="10" name="图片 4">
            <a:extLst>
              <a:ext uri="{FF2B5EF4-FFF2-40B4-BE49-F238E27FC236}">
                <a16:creationId xmlns:a16="http://schemas.microsoft.com/office/drawing/2014/main" id="{B40C9797-AE23-724A-8101-32C2DF949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897" y="3068960"/>
            <a:ext cx="4310639" cy="30085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C0AE76-322F-7B43-9D8A-4994C6109D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9" b="4573"/>
          <a:stretch/>
        </p:blipFill>
        <p:spPr>
          <a:xfrm>
            <a:off x="6744072" y="3573016"/>
            <a:ext cx="40324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7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502000" y="0"/>
            <a:ext cx="682470" cy="8378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669C9824-1926-4B0F-ABD4-2AD4808223AF}"/>
              </a:ext>
            </a:extLst>
          </p:cNvPr>
          <p:cNvSpPr txBox="1"/>
          <p:nvPr/>
        </p:nvSpPr>
        <p:spPr>
          <a:xfrm>
            <a:off x="0" y="180000"/>
            <a:ext cx="12192000" cy="648072"/>
          </a:xfrm>
          <a:prstGeom prst="rect">
            <a:avLst/>
          </a:prstGeom>
          <a:noFill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360000" algn="l"/>
            <a:r>
              <a:rPr lang="zh-CN" altLang="en-US" sz="3200" b="1" dirty="0">
                <a:solidFill>
                  <a:srgbClr val="C00000"/>
                </a:solidFill>
              </a:rPr>
              <a:t>三、参加复试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703512" y="6166665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+mn-ea"/>
                <a:ea typeface="+mn-ea"/>
              </a:rPr>
              <a:t>麦克风、扬声器选择</a:t>
            </a:r>
            <a:endParaRPr lang="en-US" altLang="zh-CN" sz="2000" dirty="0">
              <a:latin typeface="+mn-ea"/>
              <a:ea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968208" y="6166665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+mn-ea"/>
                <a:ea typeface="+mn-ea"/>
              </a:rPr>
              <a:t>摄像头选择</a:t>
            </a:r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3333584" y="5292351"/>
            <a:ext cx="412264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8302136" y="5292351"/>
            <a:ext cx="412264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519174" y="908720"/>
            <a:ext cx="11193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ea"/>
                <a:ea typeface="+mn-ea"/>
              </a:rPr>
              <a:t>注意事项：</a:t>
            </a:r>
            <a:endParaRPr lang="en-US" altLang="zh-CN" sz="2400" dirty="0">
              <a:latin typeface="+mn-ea"/>
              <a:ea typeface="+mn-ea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+mn-ea"/>
                <a:ea typeface="+mn-ea"/>
              </a:rPr>
              <a:t>对于桌面端参加复试的考生，如果使用了外接设备，请点击音频、视频设置旁边的上三角图标进行麦克风、扬声器、摄像头的选择。</a:t>
            </a:r>
            <a:endParaRPr lang="en-US" altLang="zh-CN" sz="2400" dirty="0">
              <a:latin typeface="+mn-ea"/>
              <a:ea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42" y="2474081"/>
            <a:ext cx="5030283" cy="35174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040" y="2464377"/>
            <a:ext cx="5045960" cy="352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4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502000" y="0"/>
            <a:ext cx="682470" cy="8378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669C9824-1926-4B0F-ABD4-2AD4808223AF}"/>
              </a:ext>
            </a:extLst>
          </p:cNvPr>
          <p:cNvSpPr txBox="1"/>
          <p:nvPr/>
        </p:nvSpPr>
        <p:spPr>
          <a:xfrm>
            <a:off x="0" y="180000"/>
            <a:ext cx="12192000" cy="648072"/>
          </a:xfrm>
          <a:prstGeom prst="rect">
            <a:avLst/>
          </a:prstGeom>
          <a:noFill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360000" algn="l"/>
            <a:r>
              <a:rPr lang="zh-CN" altLang="en-US" sz="3200" b="1" dirty="0">
                <a:solidFill>
                  <a:srgbClr val="C00000"/>
                </a:solidFill>
              </a:rPr>
              <a:t>三、参加复试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567608" y="6093296"/>
            <a:ext cx="2952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+mn-ea"/>
                <a:ea typeface="+mn-ea"/>
              </a:rPr>
              <a:t>桌面端离开会议</a:t>
            </a:r>
            <a:endParaRPr lang="en-US" altLang="zh-CN" sz="2000" dirty="0">
              <a:latin typeface="+mn-ea"/>
              <a:ea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092360" y="6243398"/>
            <a:ext cx="2511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+mn-ea"/>
                <a:ea typeface="+mn-ea"/>
              </a:rPr>
              <a:t>移动端离开会议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19174" y="908720"/>
            <a:ext cx="10982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+mn-ea"/>
                <a:ea typeface="+mn-ea"/>
              </a:rPr>
              <a:t>离开会议</a:t>
            </a:r>
            <a:endParaRPr lang="en-US" altLang="zh-CN" sz="2400" dirty="0">
              <a:latin typeface="+mn-ea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38" y="1441256"/>
            <a:ext cx="6219901" cy="43544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384" y="355286"/>
            <a:ext cx="2808312" cy="583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5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extBox 7"/>
          <p:cNvSpPr txBox="1">
            <a:spLocks noChangeArrowheads="1"/>
          </p:cNvSpPr>
          <p:nvPr/>
        </p:nvSpPr>
        <p:spPr bwMode="auto">
          <a:xfrm>
            <a:off x="180000" y="1119248"/>
            <a:ext cx="12192000" cy="44996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387" tIns="45695" rIns="91387" bIns="45695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目录</a:t>
            </a:r>
            <a:endParaRPr lang="en-US" altLang="zh-CN" sz="4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latinLnBrk="0" hangingPunct="1">
              <a:lnSpc>
                <a:spcPct val="150000"/>
              </a:lnSpc>
            </a:pP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ct val="17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ZOOM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软件安装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ct val="17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二、进入考场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ct val="17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三、参加复试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ct val="17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四、常见问题</a:t>
            </a:r>
            <a:endParaRPr lang="en-US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52" name="Picture 26"/>
          <p:cNvPicPr>
            <a:picLocks noChangeAspect="1" noChangeArrowheads="1"/>
          </p:cNvPicPr>
          <p:nvPr/>
        </p:nvPicPr>
        <p:blipFill>
          <a:blip r:embed="rId2" cstate="screen"/>
          <a:srcRect r="13124" b="13124"/>
          <a:stretch>
            <a:fillRect/>
          </a:stretch>
        </p:blipFill>
        <p:spPr bwMode="auto">
          <a:xfrm>
            <a:off x="10646890" y="5312891"/>
            <a:ext cx="1545110" cy="1545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3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0000" y="180000"/>
            <a:ext cx="1530528" cy="1878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4" name="Picture 23"/>
          <p:cNvPicPr>
            <a:picLocks noChangeAspect="1" noChangeArrowheads="1"/>
          </p:cNvPicPr>
          <p:nvPr/>
        </p:nvPicPr>
        <p:blipFill>
          <a:blip r:embed="rId4" cstate="screen"/>
          <a:srcRect b="9717"/>
          <a:stretch>
            <a:fillRect/>
          </a:stretch>
        </p:blipFill>
        <p:spPr bwMode="auto">
          <a:xfrm>
            <a:off x="1800000" y="180000"/>
            <a:ext cx="1958673" cy="757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46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502000" y="0"/>
            <a:ext cx="682470" cy="8378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669C9824-1926-4B0F-ABD4-2AD4808223AF}"/>
              </a:ext>
            </a:extLst>
          </p:cNvPr>
          <p:cNvSpPr txBox="1"/>
          <p:nvPr/>
        </p:nvSpPr>
        <p:spPr>
          <a:xfrm>
            <a:off x="0" y="180000"/>
            <a:ext cx="12192000" cy="648072"/>
          </a:xfrm>
          <a:prstGeom prst="rect">
            <a:avLst/>
          </a:prstGeom>
          <a:noFill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360000" algn="l"/>
            <a:r>
              <a:rPr lang="zh-CN" altLang="en-US" sz="3200" b="1" dirty="0">
                <a:solidFill>
                  <a:srgbClr val="C00000"/>
                </a:solidFill>
              </a:rPr>
              <a:t>四、常见问题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19174" y="908720"/>
            <a:ext cx="10982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+mn-ea"/>
                <a:ea typeface="+mn-ea"/>
              </a:rPr>
              <a:t>远程复试的网络和设备要求：</a:t>
            </a:r>
            <a:endParaRPr lang="en-US" altLang="zh-CN" sz="2400" dirty="0">
              <a:latin typeface="+mn-ea"/>
              <a:ea typeface="+mn-ea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+mn-ea"/>
                <a:ea typeface="+mn-ea"/>
              </a:rPr>
              <a:t>建议使用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电脑</a:t>
            </a:r>
            <a:r>
              <a:rPr lang="zh-CN" altLang="en-US" sz="2400" dirty="0">
                <a:latin typeface="+mn-ea"/>
                <a:ea typeface="+mn-ea"/>
              </a:rPr>
              <a:t>作为复试的“主镜头”设备，建议连接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有线网络</a:t>
            </a:r>
            <a:r>
              <a:rPr lang="zh-CN" altLang="en-US" sz="2400" dirty="0">
                <a:latin typeface="+mn-ea"/>
                <a:ea typeface="+mn-ea"/>
              </a:rPr>
              <a:t>（插网线），在</a:t>
            </a:r>
            <a:r>
              <a:rPr lang="en-US" altLang="zh-CN" sz="2400" dirty="0">
                <a:latin typeface="+mn-ea"/>
                <a:ea typeface="+mn-ea"/>
              </a:rPr>
              <a:t>Zoom</a:t>
            </a:r>
            <a:r>
              <a:rPr lang="zh-CN" altLang="en-US" sz="2400" dirty="0">
                <a:latin typeface="+mn-ea"/>
                <a:ea typeface="+mn-ea"/>
              </a:rPr>
              <a:t>会议室中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连接音频</a:t>
            </a:r>
            <a:endParaRPr lang="en-US" altLang="zh-CN" sz="2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+mn-ea"/>
                <a:ea typeface="+mn-ea"/>
              </a:rPr>
              <a:t>建议使用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手机、平板电脑</a:t>
            </a:r>
            <a:r>
              <a:rPr lang="zh-CN" altLang="en-US" sz="2400" dirty="0">
                <a:latin typeface="+mn-ea"/>
                <a:ea typeface="+mn-ea"/>
              </a:rPr>
              <a:t>等作为复试的“副镜头”设备，建议保证复试环境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无线网络</a:t>
            </a:r>
            <a:r>
              <a:rPr lang="zh-CN" altLang="en-US" sz="2400" dirty="0">
                <a:latin typeface="+mn-ea"/>
                <a:ea typeface="+mn-ea"/>
              </a:rPr>
              <a:t>的畅通，且在</a:t>
            </a:r>
            <a:r>
              <a:rPr lang="en-US" altLang="zh-CN" sz="2400" dirty="0">
                <a:latin typeface="+mn-ea"/>
                <a:ea typeface="+mn-ea"/>
              </a:rPr>
              <a:t>Zoom</a:t>
            </a:r>
            <a:r>
              <a:rPr lang="zh-CN" altLang="en-US" sz="2400" dirty="0">
                <a:latin typeface="+mn-ea"/>
                <a:ea typeface="+mn-ea"/>
              </a:rPr>
              <a:t>会议室中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不连接音频</a:t>
            </a:r>
            <a:endParaRPr lang="en-US" altLang="zh-CN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2660" y="3933056"/>
            <a:ext cx="111699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+mn-ea"/>
                <a:ea typeface="+mn-ea"/>
              </a:rPr>
              <a:t>复试过程中出现网络卡顿：</a:t>
            </a:r>
            <a:endParaRPr lang="en-US" altLang="zh-CN" sz="2400" dirty="0">
              <a:latin typeface="+mn-ea"/>
              <a:ea typeface="+mn-ea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+mn-ea"/>
                <a:ea typeface="+mn-ea"/>
              </a:rPr>
              <a:t>请第一时间通过微信、</a:t>
            </a:r>
            <a:r>
              <a:rPr lang="en-US" altLang="zh-CN" sz="2400" dirty="0">
                <a:latin typeface="+mn-ea"/>
                <a:ea typeface="+mn-ea"/>
              </a:rPr>
              <a:t>QQ</a:t>
            </a:r>
            <a:r>
              <a:rPr lang="zh-CN" altLang="en-US" sz="2400" dirty="0">
                <a:latin typeface="+mn-ea"/>
                <a:ea typeface="+mn-ea"/>
              </a:rPr>
              <a:t>等方式联系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复试秘书，</a:t>
            </a:r>
            <a:r>
              <a:rPr lang="zh-CN" altLang="en-US" sz="2400" dirty="0">
                <a:latin typeface="+mn-ea"/>
                <a:ea typeface="+mn-ea"/>
              </a:rPr>
              <a:t>听取复试秘书的统一安排</a:t>
            </a:r>
            <a:endParaRPr lang="en-US" altLang="zh-CN" sz="2400" dirty="0">
              <a:latin typeface="+mn-ea"/>
              <a:ea typeface="+mn-ea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+mn-ea"/>
                <a:ea typeface="+mn-ea"/>
              </a:rPr>
              <a:t>可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离开复试会议室并重新进入</a:t>
            </a:r>
            <a:r>
              <a:rPr lang="zh-CN" altLang="en-US" sz="2400" dirty="0">
                <a:latin typeface="+mn-ea"/>
                <a:ea typeface="+mn-ea"/>
              </a:rPr>
              <a:t>（应提前和复试秘书取得联系并得到同意，非严重情况不建议采用该种方式）</a:t>
            </a:r>
            <a:endParaRPr lang="en-US" altLang="zh-CN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3098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772816"/>
            <a:ext cx="5514495" cy="3859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2056395"/>
            <a:ext cx="4985320" cy="3323546"/>
          </a:xfrm>
          <a:prstGeom prst="rect">
            <a:avLst/>
          </a:prstGeom>
        </p:spPr>
      </p:pic>
      <p:pic>
        <p:nvPicPr>
          <p:cNvPr id="2097153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502000" y="0"/>
            <a:ext cx="682470" cy="8378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669C9824-1926-4B0F-ABD4-2AD4808223AF}"/>
              </a:ext>
            </a:extLst>
          </p:cNvPr>
          <p:cNvSpPr txBox="1"/>
          <p:nvPr/>
        </p:nvSpPr>
        <p:spPr>
          <a:xfrm>
            <a:off x="0" y="180000"/>
            <a:ext cx="12192000" cy="648072"/>
          </a:xfrm>
          <a:prstGeom prst="rect">
            <a:avLst/>
          </a:prstGeom>
          <a:noFill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360000" algn="l"/>
            <a:r>
              <a:rPr lang="zh-CN" altLang="en-US" sz="3200" b="1" dirty="0">
                <a:solidFill>
                  <a:srgbClr val="C00000"/>
                </a:solidFill>
              </a:rPr>
              <a:t>四、常见问题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35359" y="5814518"/>
            <a:ext cx="5586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+mn-ea"/>
                <a:ea typeface="+mn-ea"/>
              </a:rPr>
              <a:t>点击麦克风图标旁边的上三角图标，选择“测试扬声器</a:t>
            </a:r>
            <a:r>
              <a:rPr lang="en-US" altLang="zh-CN" sz="2000" dirty="0">
                <a:latin typeface="+mn-ea"/>
                <a:ea typeface="+mn-ea"/>
              </a:rPr>
              <a:t>&amp;</a:t>
            </a:r>
            <a:r>
              <a:rPr lang="zh-CN" altLang="en-US" sz="2000" dirty="0">
                <a:latin typeface="+mn-ea"/>
                <a:ea typeface="+mn-ea"/>
              </a:rPr>
              <a:t>麦克风”</a:t>
            </a:r>
            <a:endParaRPr lang="en-US" altLang="zh-CN" sz="2000" dirty="0">
              <a:latin typeface="+mn-ea"/>
              <a:ea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68480" y="5814518"/>
            <a:ext cx="4392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dirty="0">
                <a:latin typeface="+mn-ea"/>
                <a:ea typeface="+mn-ea"/>
              </a:rPr>
              <a:t>根据提示完成扬声器</a:t>
            </a:r>
            <a:r>
              <a:rPr lang="en-US" altLang="zh-CN" sz="2000" dirty="0">
                <a:latin typeface="+mn-ea"/>
                <a:ea typeface="+mn-ea"/>
              </a:rPr>
              <a:t>&amp;</a:t>
            </a:r>
            <a:r>
              <a:rPr lang="zh-CN" altLang="en-US" sz="2000" dirty="0">
                <a:latin typeface="+mn-ea"/>
                <a:ea typeface="+mn-ea"/>
              </a:rPr>
              <a:t>麦克风测试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19174" y="908720"/>
            <a:ext cx="1119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+mn-ea"/>
                <a:ea typeface="+mn-ea"/>
              </a:rPr>
              <a:t>如按照上述步骤操作仍不能听到声音或被听到，请进行扬声器</a:t>
            </a:r>
            <a:r>
              <a:rPr lang="en-US" altLang="zh-CN" sz="2400" dirty="0">
                <a:latin typeface="+mn-ea"/>
                <a:ea typeface="+mn-ea"/>
              </a:rPr>
              <a:t>&amp;</a:t>
            </a:r>
            <a:r>
              <a:rPr lang="zh-CN" altLang="en-US" sz="2400" dirty="0">
                <a:latin typeface="+mn-ea"/>
                <a:ea typeface="+mn-ea"/>
              </a:rPr>
              <a:t>麦克风测试。</a:t>
            </a:r>
            <a:endParaRPr lang="en-US" altLang="zh-CN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5948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1487489" y="0"/>
            <a:ext cx="9180511" cy="6858000"/>
          </a:xfrm>
          <a:prstGeom prst="rect">
            <a:avLst/>
          </a:prstGeom>
          <a:noFill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endParaRPr lang="en-US" altLang="zh-CN" sz="6000" b="1" dirty="0">
              <a:solidFill>
                <a:srgbClr val="C00000"/>
              </a:solidFill>
            </a:endParaRPr>
          </a:p>
          <a:p>
            <a:endParaRPr lang="en-US" altLang="zh-CN" sz="9600" b="1" dirty="0">
              <a:solidFill>
                <a:srgbClr val="C00000"/>
              </a:solidFill>
            </a:endParaRPr>
          </a:p>
          <a:p>
            <a:r>
              <a:rPr lang="en-US" altLang="zh-CN" sz="9600" b="1" dirty="0">
                <a:solidFill>
                  <a:srgbClr val="C00000"/>
                </a:solidFill>
              </a:rPr>
              <a:t> </a:t>
            </a:r>
            <a:r>
              <a:rPr lang="zh-CN" altLang="en-US" sz="9600" b="1" dirty="0">
                <a:solidFill>
                  <a:srgbClr val="C00000"/>
                </a:solidFill>
              </a:rPr>
              <a:t>祝复试顺利</a:t>
            </a:r>
            <a:endParaRPr lang="en-US" sz="9600" b="1" dirty="0">
              <a:solidFill>
                <a:srgbClr val="C00000"/>
              </a:solidFill>
            </a:endParaRPr>
          </a:p>
        </p:txBody>
      </p:sp>
      <p:sp>
        <p:nvSpPr>
          <p:cNvPr id="1048697" name="标题 1"/>
          <p:cNvSpPr txBox="1"/>
          <p:nvPr/>
        </p:nvSpPr>
        <p:spPr>
          <a:xfrm>
            <a:off x="1524001" y="1730375"/>
            <a:ext cx="9143999" cy="3115911"/>
          </a:xfrm>
          <a:prstGeom prst="rect">
            <a:avLst/>
          </a:prstGeom>
        </p:spPr>
        <p:txBody>
          <a:bodyPr lIns="91379" tIns="45692" rIns="91379" bIns="45692"/>
          <a:lstStyle/>
          <a:p>
            <a:pPr algn="ctr" defTabSz="1068705" eaLnBrk="0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2400" kern="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5" name="Picture 26">
            <a:extLst>
              <a:ext uri="{FF2B5EF4-FFF2-40B4-BE49-F238E27FC236}">
                <a16:creationId xmlns:a16="http://schemas.microsoft.com/office/drawing/2014/main" id="{3CB87A7F-0762-4CF2-9CF6-FF56F1397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 r="13124" b="13124"/>
          <a:stretch>
            <a:fillRect/>
          </a:stretch>
        </p:blipFill>
        <p:spPr bwMode="auto">
          <a:xfrm>
            <a:off x="10646890" y="5312891"/>
            <a:ext cx="1545110" cy="1545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03B937F-30C2-47CD-9A60-5E857855A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0000" y="180000"/>
            <a:ext cx="1530528" cy="1878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3">
            <a:extLst>
              <a:ext uri="{FF2B5EF4-FFF2-40B4-BE49-F238E27FC236}">
                <a16:creationId xmlns:a16="http://schemas.microsoft.com/office/drawing/2014/main" id="{550C6947-983E-4362-9EEA-A2035A2FF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 b="9717"/>
          <a:stretch>
            <a:fillRect/>
          </a:stretch>
        </p:blipFill>
        <p:spPr bwMode="auto">
          <a:xfrm>
            <a:off x="1800000" y="180000"/>
            <a:ext cx="1958673" cy="757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19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404664"/>
            <a:ext cx="8099807" cy="6070519"/>
          </a:xfrm>
          <a:prstGeom prst="rect">
            <a:avLst/>
          </a:prstGeom>
        </p:spPr>
      </p:pic>
      <p:pic>
        <p:nvPicPr>
          <p:cNvPr id="2097152" name="Picture 26"/>
          <p:cNvPicPr>
            <a:picLocks noChangeAspect="1" noChangeArrowheads="1"/>
          </p:cNvPicPr>
          <p:nvPr/>
        </p:nvPicPr>
        <p:blipFill>
          <a:blip r:embed="rId3" cstate="screen"/>
          <a:srcRect r="13124" b="13124"/>
          <a:stretch>
            <a:fillRect/>
          </a:stretch>
        </p:blipFill>
        <p:spPr bwMode="auto">
          <a:xfrm>
            <a:off x="10646890" y="5312891"/>
            <a:ext cx="1545110" cy="1545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4" name="Picture 23"/>
          <p:cNvPicPr>
            <a:picLocks noChangeAspect="1" noChangeArrowheads="1"/>
          </p:cNvPicPr>
          <p:nvPr/>
        </p:nvPicPr>
        <p:blipFill>
          <a:blip r:embed="rId4" cstate="screen"/>
          <a:srcRect b="9717"/>
          <a:stretch>
            <a:fillRect/>
          </a:stretch>
        </p:blipFill>
        <p:spPr bwMode="auto">
          <a:xfrm>
            <a:off x="9984432" y="188640"/>
            <a:ext cx="1958673" cy="7573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8328248" y="1772816"/>
            <a:ext cx="151216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99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extBox 7"/>
          <p:cNvSpPr txBox="1">
            <a:spLocks noChangeArrowheads="1"/>
          </p:cNvSpPr>
          <p:nvPr/>
        </p:nvSpPr>
        <p:spPr bwMode="auto">
          <a:xfrm>
            <a:off x="180000" y="1119248"/>
            <a:ext cx="12192000" cy="44996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387" tIns="45695" rIns="91387" bIns="45695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目录</a:t>
            </a:r>
            <a:endParaRPr lang="en-US" altLang="zh-CN" sz="4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latinLnBrk="0" hangingPunct="1">
              <a:lnSpc>
                <a:spcPct val="150000"/>
              </a:lnSpc>
            </a:pP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ct val="17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ZOOM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软件安装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ct val="17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二、进入考场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ct val="17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三、参加复试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ct val="17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四、常见问题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52" name="Picture 26"/>
          <p:cNvPicPr>
            <a:picLocks noChangeAspect="1" noChangeArrowheads="1"/>
          </p:cNvPicPr>
          <p:nvPr/>
        </p:nvPicPr>
        <p:blipFill>
          <a:blip r:embed="rId2" cstate="screen"/>
          <a:srcRect r="13124" b="13124"/>
          <a:stretch>
            <a:fillRect/>
          </a:stretch>
        </p:blipFill>
        <p:spPr bwMode="auto">
          <a:xfrm>
            <a:off x="10646890" y="5312891"/>
            <a:ext cx="1545110" cy="1545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3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0000" y="180000"/>
            <a:ext cx="1530528" cy="1878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4" name="Picture 23"/>
          <p:cNvPicPr>
            <a:picLocks noChangeAspect="1" noChangeArrowheads="1"/>
          </p:cNvPicPr>
          <p:nvPr/>
        </p:nvPicPr>
        <p:blipFill>
          <a:blip r:embed="rId4" cstate="screen"/>
          <a:srcRect b="9717"/>
          <a:stretch>
            <a:fillRect/>
          </a:stretch>
        </p:blipFill>
        <p:spPr bwMode="auto">
          <a:xfrm>
            <a:off x="1800000" y="180000"/>
            <a:ext cx="1958673" cy="757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83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502000" y="0"/>
            <a:ext cx="682470" cy="8378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669C9824-1926-4B0F-ABD4-2AD4808223AF}"/>
              </a:ext>
            </a:extLst>
          </p:cNvPr>
          <p:cNvSpPr txBox="1"/>
          <p:nvPr/>
        </p:nvSpPr>
        <p:spPr>
          <a:xfrm>
            <a:off x="0" y="180000"/>
            <a:ext cx="12192000" cy="648072"/>
          </a:xfrm>
          <a:prstGeom prst="rect">
            <a:avLst/>
          </a:prstGeom>
          <a:noFill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360000" algn="l"/>
            <a:r>
              <a:rPr lang="zh-CN" altLang="en-US" sz="3200" b="1" dirty="0">
                <a:solidFill>
                  <a:srgbClr val="C00000"/>
                </a:solidFill>
              </a:rPr>
              <a:t>一、</a:t>
            </a:r>
            <a:r>
              <a:rPr lang="en-US" altLang="zh-CN" sz="3200" b="1" dirty="0">
                <a:solidFill>
                  <a:srgbClr val="C00000"/>
                </a:solidFill>
              </a:rPr>
              <a:t>ZOOM</a:t>
            </a:r>
            <a:r>
              <a:rPr lang="zh-CN" altLang="en-US" sz="3200" b="1" dirty="0">
                <a:solidFill>
                  <a:srgbClr val="C00000"/>
                </a:solidFill>
              </a:rPr>
              <a:t>软件安装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87388" y="848045"/>
            <a:ext cx="1101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+mn-ea"/>
                <a:ea typeface="+mn-ea"/>
              </a:rPr>
              <a:t>桌面端下载：</a:t>
            </a:r>
            <a:r>
              <a:rPr lang="en-US" altLang="zh-CN" sz="2400" b="1" i="1" dirty="0">
                <a:solidFill>
                  <a:srgbClr val="FF0000"/>
                </a:solidFill>
                <a:latin typeface="+mn-ea"/>
                <a:ea typeface="+mn-ea"/>
                <a:hlinkClick r:id="rId3"/>
              </a:rPr>
              <a:t>https://zoom.com.cn/download</a:t>
            </a:r>
            <a:r>
              <a:rPr lang="en-US" altLang="zh-CN" sz="2400" dirty="0">
                <a:latin typeface="+mn-ea"/>
                <a:ea typeface="+mn-ea"/>
              </a:rPr>
              <a:t> </a:t>
            </a:r>
            <a:r>
              <a:rPr lang="zh-CN" altLang="en-US" sz="2400" dirty="0">
                <a:latin typeface="+mn-ea"/>
                <a:ea typeface="+mn-ea"/>
              </a:rPr>
              <a:t>点击“下载”即可下载安装</a:t>
            </a:r>
            <a:endParaRPr lang="en-US" altLang="zh-CN" sz="2400" dirty="0">
              <a:latin typeface="+mn-ea"/>
              <a:ea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4DB9EF8-C2C0-4AF4-ABE3-2C22D7469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52" y="1484784"/>
            <a:ext cx="10678095" cy="476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5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01"/>
          <a:stretch/>
        </p:blipFill>
        <p:spPr>
          <a:xfrm>
            <a:off x="7608168" y="620688"/>
            <a:ext cx="3300642" cy="6021288"/>
          </a:xfrm>
          <a:prstGeom prst="rect">
            <a:avLst/>
          </a:prstGeom>
        </p:spPr>
      </p:pic>
      <p:pic>
        <p:nvPicPr>
          <p:cNvPr id="2097153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502000" y="0"/>
            <a:ext cx="682470" cy="8378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669C9824-1926-4B0F-ABD4-2AD4808223AF}"/>
              </a:ext>
            </a:extLst>
          </p:cNvPr>
          <p:cNvSpPr txBox="1"/>
          <p:nvPr/>
        </p:nvSpPr>
        <p:spPr>
          <a:xfrm>
            <a:off x="0" y="180000"/>
            <a:ext cx="12192000" cy="648072"/>
          </a:xfrm>
          <a:prstGeom prst="rect">
            <a:avLst/>
          </a:prstGeom>
          <a:noFill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360000" algn="l"/>
            <a:r>
              <a:rPr lang="zh-CN" altLang="en-US" sz="3200" b="1" dirty="0">
                <a:solidFill>
                  <a:srgbClr val="C00000"/>
                </a:solidFill>
              </a:rPr>
              <a:t>一、</a:t>
            </a:r>
            <a:r>
              <a:rPr lang="en-US" altLang="zh-CN" sz="3200" b="1" dirty="0">
                <a:solidFill>
                  <a:srgbClr val="C00000"/>
                </a:solidFill>
              </a:rPr>
              <a:t>ZOOM</a:t>
            </a:r>
            <a:r>
              <a:rPr lang="zh-CN" altLang="en-US" sz="3200" b="1" dirty="0">
                <a:solidFill>
                  <a:srgbClr val="C00000"/>
                </a:solidFill>
              </a:rPr>
              <a:t>软件安装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7368" y="904400"/>
            <a:ext cx="7349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+mn-ea"/>
                <a:ea typeface="+mn-ea"/>
              </a:rPr>
              <a:t>移动端下载：</a:t>
            </a:r>
            <a:endParaRPr lang="en-US" altLang="zh-CN" sz="2400" dirty="0">
              <a:latin typeface="+mn-ea"/>
              <a:ea typeface="+mn-ea"/>
            </a:endParaRPr>
          </a:p>
          <a:p>
            <a:r>
              <a:rPr lang="zh-CN" altLang="en-US" sz="2400" dirty="0">
                <a:latin typeface="+mn-ea"/>
                <a:ea typeface="+mn-ea"/>
              </a:rPr>
              <a:t>安卓手机：在浏览器中打开</a:t>
            </a:r>
            <a:r>
              <a:rPr lang="en-US" altLang="zh-CN" sz="2400" dirty="0">
                <a:latin typeface="+mn-ea"/>
                <a:ea typeface="+mn-ea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+mn-ea"/>
                <a:ea typeface="+mn-ea"/>
              </a:rPr>
              <a:t>https://zoom.com.cn/download</a:t>
            </a:r>
            <a:r>
              <a:rPr lang="en-US" altLang="zh-CN" sz="2400" dirty="0">
                <a:latin typeface="+mn-ea"/>
                <a:ea typeface="+mn-ea"/>
              </a:rPr>
              <a:t> </a:t>
            </a:r>
          </a:p>
          <a:p>
            <a:r>
              <a:rPr lang="zh-CN" altLang="en-US" sz="2400" dirty="0">
                <a:latin typeface="+mn-ea"/>
                <a:ea typeface="+mn-ea"/>
              </a:rPr>
              <a:t>点击“下载”即可下载</a:t>
            </a:r>
            <a:endParaRPr lang="en-US" altLang="zh-CN" sz="2400" dirty="0">
              <a:latin typeface="+mn-ea"/>
              <a:ea typeface="+mn-ea"/>
            </a:endParaRPr>
          </a:p>
        </p:txBody>
      </p:sp>
      <p:sp>
        <p:nvSpPr>
          <p:cNvPr id="11" name="右箭头 10"/>
          <p:cNvSpPr/>
          <p:nvPr/>
        </p:nvSpPr>
        <p:spPr>
          <a:xfrm rot="849015" flipV="1">
            <a:off x="5797798" y="2167173"/>
            <a:ext cx="2157774" cy="4055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391816" y="4149080"/>
            <a:ext cx="4824536" cy="136815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小贴士：安卓手机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请勿在安卓手机市场中下载</a:t>
            </a:r>
            <a:r>
              <a:rPr lang="en-US" altLang="zh-CN" sz="2400" b="1" dirty="0">
                <a:solidFill>
                  <a:schemeClr val="tx1"/>
                </a:solidFill>
                <a:latin typeface="+mn-ea"/>
              </a:rPr>
              <a:t>ZOOM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软件，务必使用上述浏览器下载的方式</a:t>
            </a:r>
          </a:p>
        </p:txBody>
      </p:sp>
    </p:spTree>
    <p:extLst>
      <p:ext uri="{BB962C8B-B14F-4D97-AF65-F5344CB8AC3E}">
        <p14:creationId xmlns:p14="http://schemas.microsoft.com/office/powerpoint/2010/main" val="397620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502000" y="0"/>
            <a:ext cx="682470" cy="8378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669C9824-1926-4B0F-ABD4-2AD4808223AF}"/>
              </a:ext>
            </a:extLst>
          </p:cNvPr>
          <p:cNvSpPr txBox="1"/>
          <p:nvPr/>
        </p:nvSpPr>
        <p:spPr>
          <a:xfrm>
            <a:off x="0" y="180000"/>
            <a:ext cx="12192000" cy="648072"/>
          </a:xfrm>
          <a:prstGeom prst="rect">
            <a:avLst/>
          </a:prstGeom>
          <a:noFill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360000" algn="l"/>
            <a:r>
              <a:rPr lang="zh-CN" altLang="en-US" sz="3200" b="1" dirty="0">
                <a:solidFill>
                  <a:srgbClr val="C00000"/>
                </a:solidFill>
              </a:rPr>
              <a:t>一、</a:t>
            </a:r>
            <a:r>
              <a:rPr lang="en-US" altLang="zh-CN" sz="3200" b="1" dirty="0">
                <a:solidFill>
                  <a:srgbClr val="C00000"/>
                </a:solidFill>
              </a:rPr>
              <a:t>ZOOM</a:t>
            </a:r>
            <a:r>
              <a:rPr lang="zh-CN" altLang="en-US" sz="3200" b="1" dirty="0">
                <a:solidFill>
                  <a:srgbClr val="C00000"/>
                </a:solidFill>
              </a:rPr>
              <a:t>软件安装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3352" y="837849"/>
            <a:ext cx="1166529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+mn-ea"/>
                <a:ea typeface="+mn-ea"/>
              </a:rPr>
              <a:t>移动端下载：</a:t>
            </a:r>
            <a:endParaRPr lang="en-US" altLang="zh-CN" sz="2400" dirty="0">
              <a:latin typeface="+mn-ea"/>
              <a:ea typeface="+mn-ea"/>
            </a:endParaRPr>
          </a:p>
          <a:p>
            <a:r>
              <a:rPr lang="zh-CN" altLang="en-US" sz="2400" dirty="0">
                <a:latin typeface="+mn-ea"/>
                <a:ea typeface="+mn-ea"/>
              </a:rPr>
              <a:t>苹果设备：</a:t>
            </a:r>
            <a:endParaRPr lang="en-US" altLang="zh-CN" sz="24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+mn-ea"/>
                <a:ea typeface="+mn-ea"/>
              </a:rPr>
              <a:t>①在浏览器中打开</a:t>
            </a:r>
            <a:r>
              <a:rPr lang="en-US" altLang="zh-CN" sz="2400" b="1" i="1" dirty="0">
                <a:solidFill>
                  <a:srgbClr val="FF0000"/>
                </a:solidFill>
                <a:latin typeface="+mn-ea"/>
                <a:ea typeface="+mn-ea"/>
              </a:rPr>
              <a:t>https://zoom.com.cn/download</a:t>
            </a:r>
            <a:r>
              <a:rPr lang="en-US" altLang="zh-CN" sz="2400" dirty="0">
                <a:latin typeface="+mn-ea"/>
                <a:ea typeface="+mn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+mn-ea"/>
                <a:ea typeface="+mn-ea"/>
              </a:rPr>
              <a:t>   </a:t>
            </a:r>
            <a:r>
              <a:rPr lang="zh-CN" altLang="en-US" sz="2400" dirty="0">
                <a:latin typeface="+mn-ea"/>
                <a:ea typeface="+mn-ea"/>
              </a:rPr>
              <a:t>点击“下载”即可下载</a:t>
            </a:r>
            <a:endParaRPr lang="en-US" altLang="zh-CN" sz="24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+mn-ea"/>
                <a:ea typeface="+mn-ea"/>
              </a:rPr>
              <a:t>②在</a:t>
            </a:r>
            <a:r>
              <a:rPr lang="en-US" altLang="zh-CN" sz="2400" dirty="0">
                <a:latin typeface="+mn-ea"/>
                <a:ea typeface="+mn-ea"/>
              </a:rPr>
              <a:t>App Store</a:t>
            </a:r>
            <a:r>
              <a:rPr lang="zh-CN" altLang="en-US" sz="2400" dirty="0">
                <a:latin typeface="+mn-ea"/>
                <a:ea typeface="+mn-ea"/>
              </a:rPr>
              <a:t>中搜索：</a:t>
            </a:r>
            <a:r>
              <a:rPr lang="en-US" altLang="zh-CN" sz="2400" b="1" i="1" dirty="0">
                <a:solidFill>
                  <a:srgbClr val="FF0000"/>
                </a:solidFill>
                <a:latin typeface="+mn-ea"/>
                <a:ea typeface="+mn-ea"/>
              </a:rPr>
              <a:t>ZOOM Cloud Meetings</a:t>
            </a:r>
            <a:r>
              <a:rPr lang="en-US" altLang="zh-CN" sz="2400" dirty="0">
                <a:latin typeface="+mn-ea"/>
                <a:ea typeface="+mn-ea"/>
              </a:rPr>
              <a:t> </a:t>
            </a:r>
            <a:r>
              <a:rPr lang="zh-CN" altLang="en-US" sz="2400" dirty="0">
                <a:latin typeface="+mn-ea"/>
                <a:ea typeface="+mn-ea"/>
              </a:rPr>
              <a:t>下载安装</a:t>
            </a:r>
            <a:endParaRPr lang="zh-CN" altLang="en-US" sz="2400" b="1" dirty="0">
              <a:latin typeface="+mn-ea"/>
              <a:ea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86"/>
          <a:stretch/>
        </p:blipFill>
        <p:spPr>
          <a:xfrm>
            <a:off x="8868308" y="1060917"/>
            <a:ext cx="2592288" cy="5184576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 rot="19396134" flipV="1">
            <a:off x="6787886" y="3786585"/>
            <a:ext cx="2157774" cy="4055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868308" y="1730446"/>
            <a:ext cx="2592288" cy="19107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35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502000" y="0"/>
            <a:ext cx="682470" cy="8378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669C9824-1926-4B0F-ABD4-2AD4808223AF}"/>
              </a:ext>
            </a:extLst>
          </p:cNvPr>
          <p:cNvSpPr txBox="1"/>
          <p:nvPr/>
        </p:nvSpPr>
        <p:spPr>
          <a:xfrm>
            <a:off x="0" y="180000"/>
            <a:ext cx="12192000" cy="648072"/>
          </a:xfrm>
          <a:prstGeom prst="rect">
            <a:avLst/>
          </a:prstGeom>
          <a:noFill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360000" algn="l"/>
            <a:r>
              <a:rPr lang="zh-CN" altLang="en-US" sz="3200" b="1" dirty="0">
                <a:solidFill>
                  <a:srgbClr val="C00000"/>
                </a:solidFill>
              </a:rPr>
              <a:t>一、</a:t>
            </a:r>
            <a:r>
              <a:rPr lang="en-US" altLang="zh-CN" sz="3200" b="1" dirty="0">
                <a:solidFill>
                  <a:srgbClr val="C00000"/>
                </a:solidFill>
              </a:rPr>
              <a:t>ZOOM</a:t>
            </a:r>
            <a:r>
              <a:rPr lang="zh-CN" altLang="en-US" sz="3200" b="1" dirty="0">
                <a:solidFill>
                  <a:srgbClr val="C00000"/>
                </a:solidFill>
              </a:rPr>
              <a:t>软件安装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68583" y="1700808"/>
            <a:ext cx="110548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ea"/>
                <a:ea typeface="+mn-ea"/>
              </a:rPr>
              <a:t>注意事项：</a:t>
            </a:r>
            <a:endParaRPr lang="en-US" altLang="zh-CN" sz="2400" dirty="0">
              <a:latin typeface="+mn-ea"/>
              <a:ea typeface="+mn-ea"/>
            </a:endParaRPr>
          </a:p>
          <a:p>
            <a:endParaRPr lang="en-US" altLang="zh-CN" sz="2400" dirty="0">
              <a:latin typeface="+mn-ea"/>
              <a:ea typeface="+mn-ea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+mn-ea"/>
                <a:ea typeface="+mn-ea"/>
              </a:rPr>
              <a:t>请务必使用 </a:t>
            </a:r>
            <a:r>
              <a:rPr lang="en-US" altLang="zh-CN" sz="2400" b="1" i="1" dirty="0">
                <a:solidFill>
                  <a:srgbClr val="FF0000"/>
                </a:solidFill>
                <a:latin typeface="+mn-ea"/>
                <a:ea typeface="+mn-ea"/>
                <a:hlinkClick r:id="rId3"/>
              </a:rPr>
              <a:t>https://zoom.com.cn/download</a:t>
            </a:r>
            <a:r>
              <a:rPr lang="en-US" altLang="zh-CN" sz="2400" dirty="0">
                <a:latin typeface="+mn-ea"/>
                <a:ea typeface="+mn-ea"/>
              </a:rPr>
              <a:t>  </a:t>
            </a:r>
            <a:r>
              <a:rPr lang="zh-CN" altLang="en-US" sz="2400" dirty="0">
                <a:latin typeface="+mn-ea"/>
                <a:ea typeface="+mn-ea"/>
              </a:rPr>
              <a:t>这个网址下载</a:t>
            </a:r>
            <a:r>
              <a:rPr lang="en-US" altLang="zh-CN" sz="2400" dirty="0">
                <a:latin typeface="+mn-ea"/>
                <a:ea typeface="+mn-ea"/>
              </a:rPr>
              <a:t>Zoom</a:t>
            </a:r>
            <a:r>
              <a:rPr lang="zh-CN" altLang="en-US" sz="2400" dirty="0">
                <a:latin typeface="+mn-ea"/>
                <a:ea typeface="+mn-ea"/>
              </a:rPr>
              <a:t>软件，其他从百度等搜素引擎、手机应用市场下载的</a:t>
            </a:r>
            <a:r>
              <a:rPr lang="en-US" altLang="zh-CN" sz="2400" dirty="0">
                <a:latin typeface="+mn-ea"/>
                <a:ea typeface="+mn-ea"/>
              </a:rPr>
              <a:t>Zoom</a:t>
            </a:r>
            <a:r>
              <a:rPr lang="zh-CN" altLang="en-US" sz="2400" dirty="0">
                <a:latin typeface="+mn-ea"/>
                <a:ea typeface="+mn-ea"/>
              </a:rPr>
              <a:t>软件都是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不正确</a:t>
            </a:r>
            <a:r>
              <a:rPr lang="zh-CN" altLang="en-US" sz="2400" dirty="0">
                <a:latin typeface="+mn-ea"/>
                <a:ea typeface="+mn-ea"/>
              </a:rPr>
              <a:t>的。</a:t>
            </a:r>
            <a:endParaRPr lang="en-US" altLang="zh-CN" sz="2400" dirty="0">
              <a:latin typeface="+mn-ea"/>
              <a:ea typeface="+mn-ea"/>
            </a:endParaRPr>
          </a:p>
          <a:p>
            <a:endParaRPr lang="en-US" altLang="zh-CN" sz="2400" dirty="0">
              <a:latin typeface="+mn-ea"/>
              <a:ea typeface="+mn-ea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endParaRPr lang="en-US" altLang="zh-CN" sz="2400" dirty="0">
              <a:latin typeface="+mn-ea"/>
              <a:ea typeface="+mn-ea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+mn-ea"/>
                <a:ea typeface="+mn-ea"/>
              </a:rPr>
              <a:t>目前正确下载的</a:t>
            </a:r>
            <a:r>
              <a:rPr lang="en-US" altLang="zh-CN" sz="2400" dirty="0">
                <a:latin typeface="+mn-ea"/>
                <a:ea typeface="+mn-ea"/>
              </a:rPr>
              <a:t>Zoom</a:t>
            </a:r>
            <a:r>
              <a:rPr lang="zh-CN" altLang="en-US" sz="2400" dirty="0">
                <a:latin typeface="+mn-ea"/>
                <a:ea typeface="+mn-ea"/>
              </a:rPr>
              <a:t>软件版本应为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5.1.1</a:t>
            </a:r>
            <a:r>
              <a:rPr lang="zh-CN" altLang="en-US" sz="2400" dirty="0">
                <a:latin typeface="+mn-ea"/>
                <a:ea typeface="+mn-ea"/>
              </a:rPr>
              <a:t>（截至</a:t>
            </a:r>
            <a:r>
              <a:rPr lang="en-US" altLang="zh-CN" sz="2400" dirty="0">
                <a:latin typeface="+mn-ea"/>
                <a:ea typeface="+mn-ea"/>
              </a:rPr>
              <a:t>2020</a:t>
            </a:r>
            <a:r>
              <a:rPr lang="zh-CN" altLang="en-US" sz="2400" dirty="0">
                <a:latin typeface="+mn-ea"/>
                <a:ea typeface="+mn-ea"/>
              </a:rPr>
              <a:t>年</a:t>
            </a:r>
            <a:r>
              <a:rPr lang="en-US" altLang="zh-CN" sz="2400" dirty="0">
                <a:latin typeface="+mn-ea"/>
                <a:ea typeface="+mn-ea"/>
              </a:rPr>
              <a:t>7</a:t>
            </a:r>
            <a:r>
              <a:rPr lang="zh-CN" altLang="en-US" sz="2400" dirty="0">
                <a:latin typeface="+mn-ea"/>
                <a:ea typeface="+mn-ea"/>
              </a:rPr>
              <a:t>月</a:t>
            </a:r>
            <a:r>
              <a:rPr lang="en-US" altLang="zh-CN" sz="2400" dirty="0">
                <a:latin typeface="+mn-ea"/>
                <a:ea typeface="+mn-ea"/>
              </a:rPr>
              <a:t>6</a:t>
            </a:r>
            <a:r>
              <a:rPr lang="zh-CN" altLang="en-US" sz="2400" dirty="0">
                <a:latin typeface="+mn-ea"/>
                <a:ea typeface="+mn-ea"/>
              </a:rPr>
              <a:t>日）</a:t>
            </a:r>
          </a:p>
        </p:txBody>
      </p:sp>
    </p:spTree>
    <p:extLst>
      <p:ext uri="{BB962C8B-B14F-4D97-AF65-F5344CB8AC3E}">
        <p14:creationId xmlns:p14="http://schemas.microsoft.com/office/powerpoint/2010/main" val="282476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extBox 7"/>
          <p:cNvSpPr txBox="1">
            <a:spLocks noChangeArrowheads="1"/>
          </p:cNvSpPr>
          <p:nvPr/>
        </p:nvSpPr>
        <p:spPr bwMode="auto">
          <a:xfrm>
            <a:off x="180000" y="1119248"/>
            <a:ext cx="12192000" cy="45919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387" tIns="45695" rIns="91387" bIns="45695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目录</a:t>
            </a:r>
            <a:endParaRPr lang="en-US" altLang="zh-CN" sz="4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latinLnBrk="0" hangingPunct="1">
              <a:lnSpc>
                <a:spcPct val="150000"/>
              </a:lnSpc>
            </a:pP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ct val="17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ZOOM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软件安装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ct val="17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二、加入会议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ct val="17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三、参加复试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latinLnBrk="0" hangingPunct="1">
              <a:lnSpc>
                <a:spcPct val="17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四、常见问题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52" name="Picture 26"/>
          <p:cNvPicPr>
            <a:picLocks noChangeAspect="1" noChangeArrowheads="1"/>
          </p:cNvPicPr>
          <p:nvPr/>
        </p:nvPicPr>
        <p:blipFill>
          <a:blip r:embed="rId2" cstate="screen"/>
          <a:srcRect r="13124" b="13124"/>
          <a:stretch>
            <a:fillRect/>
          </a:stretch>
        </p:blipFill>
        <p:spPr bwMode="auto">
          <a:xfrm>
            <a:off x="10646890" y="5312891"/>
            <a:ext cx="1545110" cy="1545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3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0000" y="180000"/>
            <a:ext cx="1530528" cy="1878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4" name="Picture 23"/>
          <p:cNvPicPr>
            <a:picLocks noChangeAspect="1" noChangeArrowheads="1"/>
          </p:cNvPicPr>
          <p:nvPr/>
        </p:nvPicPr>
        <p:blipFill>
          <a:blip r:embed="rId4" cstate="screen"/>
          <a:srcRect b="9717"/>
          <a:stretch>
            <a:fillRect/>
          </a:stretch>
        </p:blipFill>
        <p:spPr bwMode="auto">
          <a:xfrm>
            <a:off x="1800000" y="180000"/>
            <a:ext cx="1958673" cy="757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762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我的字体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</TotalTime>
  <Words>1089</Words>
  <Application>Microsoft Office PowerPoint</Application>
  <PresentationFormat>宽屏</PresentationFormat>
  <Paragraphs>145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等线</vt:lpstr>
      <vt:lpstr>微软雅黑</vt:lpstr>
      <vt:lpstr>Arial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同济大学校长办公会议题汇报模板</dc:title>
  <dc:creator>同济校办</dc:creator>
  <cp:lastModifiedBy>梁 甲慧</cp:lastModifiedBy>
  <cp:revision>235</cp:revision>
  <dcterms:created xsi:type="dcterms:W3CDTF">2018-07-01T02:44:00Z</dcterms:created>
  <dcterms:modified xsi:type="dcterms:W3CDTF">2020-07-06T06:59:25Z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2052-10.1.0.7469</vt:lpwstr>
  </property>
</Properties>
</file>